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8"/>
  </p:notesMasterIdLst>
  <p:sldIdLst>
    <p:sldId id="1103" r:id="rId2"/>
    <p:sldId id="286" r:id="rId3"/>
    <p:sldId id="284" r:id="rId4"/>
    <p:sldId id="308" r:id="rId5"/>
    <p:sldId id="288" r:id="rId6"/>
    <p:sldId id="289" r:id="rId7"/>
    <p:sldId id="309" r:id="rId8"/>
    <p:sldId id="287" r:id="rId9"/>
    <p:sldId id="275" r:id="rId10"/>
    <p:sldId id="276" r:id="rId11"/>
    <p:sldId id="277" r:id="rId12"/>
    <p:sldId id="278" r:id="rId13"/>
    <p:sldId id="279" r:id="rId14"/>
    <p:sldId id="293" r:id="rId15"/>
    <p:sldId id="1092" r:id="rId16"/>
    <p:sldId id="304" r:id="rId17"/>
    <p:sldId id="294" r:id="rId18"/>
    <p:sldId id="295" r:id="rId19"/>
    <p:sldId id="296" r:id="rId20"/>
    <p:sldId id="300" r:id="rId21"/>
    <p:sldId id="299" r:id="rId22"/>
    <p:sldId id="303" r:id="rId23"/>
    <p:sldId id="297" r:id="rId24"/>
    <p:sldId id="257" r:id="rId25"/>
    <p:sldId id="1093" r:id="rId26"/>
    <p:sldId id="1094" r:id="rId27"/>
    <p:sldId id="1095" r:id="rId28"/>
    <p:sldId id="1028" r:id="rId29"/>
    <p:sldId id="1029" r:id="rId30"/>
    <p:sldId id="1027" r:id="rId31"/>
    <p:sldId id="1030" r:id="rId32"/>
    <p:sldId id="1032" r:id="rId33"/>
    <p:sldId id="1033" r:id="rId34"/>
    <p:sldId id="1015" r:id="rId35"/>
    <p:sldId id="1096" r:id="rId36"/>
    <p:sldId id="305" r:id="rId37"/>
    <p:sldId id="1037" r:id="rId38"/>
    <p:sldId id="1053" r:id="rId39"/>
    <p:sldId id="1054" r:id="rId40"/>
    <p:sldId id="1038" r:id="rId41"/>
    <p:sldId id="1052" r:id="rId42"/>
    <p:sldId id="1051" r:id="rId43"/>
    <p:sldId id="1034" r:id="rId44"/>
    <p:sldId id="328" r:id="rId45"/>
    <p:sldId id="264" r:id="rId46"/>
    <p:sldId id="265" r:id="rId47"/>
    <p:sldId id="266" r:id="rId48"/>
    <p:sldId id="327" r:id="rId49"/>
    <p:sldId id="325" r:id="rId50"/>
    <p:sldId id="267" r:id="rId51"/>
    <p:sldId id="1070" r:id="rId52"/>
    <p:sldId id="268" r:id="rId53"/>
    <p:sldId id="269" r:id="rId54"/>
    <p:sldId id="1091" r:id="rId55"/>
    <p:sldId id="1009" r:id="rId56"/>
    <p:sldId id="1097" r:id="rId57"/>
    <p:sldId id="272" r:id="rId58"/>
    <p:sldId id="1074" r:id="rId59"/>
    <p:sldId id="1098" r:id="rId60"/>
    <p:sldId id="273" r:id="rId61"/>
    <p:sldId id="1099" r:id="rId62"/>
    <p:sldId id="274" r:id="rId63"/>
    <p:sldId id="984" r:id="rId64"/>
    <p:sldId id="1100" r:id="rId65"/>
    <p:sldId id="301" r:id="rId66"/>
    <p:sldId id="302" r:id="rId67"/>
    <p:sldId id="1087" r:id="rId68"/>
    <p:sldId id="1089" r:id="rId69"/>
    <p:sldId id="1090" r:id="rId70"/>
    <p:sldId id="1082" r:id="rId71"/>
    <p:sldId id="1075" r:id="rId72"/>
    <p:sldId id="1077" r:id="rId73"/>
    <p:sldId id="291" r:id="rId74"/>
    <p:sldId id="1102" r:id="rId75"/>
    <p:sldId id="307" r:id="rId76"/>
    <p:sldId id="306" r:id="rId77"/>
  </p:sldIdLst>
  <p:sldSz cx="9144000" cy="6858000" type="screen4x3"/>
  <p:notesSz cx="6858000" cy="9144000"/>
  <p:custDataLst>
    <p:tags r:id="rId79"/>
  </p:custDataLst>
  <p:defaultTex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5pPr>
    <a:lvl6pPr marL="2286000" algn="l" defTabSz="914400" rtl="0" eaLnBrk="1" latinLnBrk="0" hangingPunct="1">
      <a:defRPr kern="1200">
        <a:solidFill>
          <a:schemeClr val="tx1"/>
        </a:solidFill>
        <a:latin typeface="Times New Roman" panose="02020603050405020304" pitchFamily="18" charset="0"/>
        <a:ea typeface="+mn-ea"/>
        <a:cs typeface="+mn-cs"/>
      </a:defRPr>
    </a:lvl6pPr>
    <a:lvl7pPr marL="2743200" algn="l" defTabSz="914400" rtl="0" eaLnBrk="1" latinLnBrk="0" hangingPunct="1">
      <a:defRPr kern="1200">
        <a:solidFill>
          <a:schemeClr val="tx1"/>
        </a:solidFill>
        <a:latin typeface="Times New Roman" panose="02020603050405020304" pitchFamily="18" charset="0"/>
        <a:ea typeface="+mn-ea"/>
        <a:cs typeface="+mn-cs"/>
      </a:defRPr>
    </a:lvl7pPr>
    <a:lvl8pPr marL="3200400" algn="l" defTabSz="914400" rtl="0" eaLnBrk="1" latinLnBrk="0" hangingPunct="1">
      <a:defRPr kern="1200">
        <a:solidFill>
          <a:schemeClr val="tx1"/>
        </a:solidFill>
        <a:latin typeface="Times New Roman" panose="02020603050405020304" pitchFamily="18" charset="0"/>
        <a:ea typeface="+mn-ea"/>
        <a:cs typeface="+mn-cs"/>
      </a:defRPr>
    </a:lvl8pPr>
    <a:lvl9pPr marL="3657600" algn="l" defTabSz="914400" rtl="0" eaLnBrk="1" latinLnBrk="0" hangingPunct="1">
      <a:defRPr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FF"/>
    <a:srgbClr val="0000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Objects="1">
      <p:cViewPr varScale="1">
        <p:scale>
          <a:sx n="85" d="100"/>
          <a:sy n="85" d="100"/>
        </p:scale>
        <p:origin x="1554"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6F3C83-B08C-4146-88E0-2AB82BF01702}" type="datetimeFigureOut">
              <a:rPr lang="zh-CN" altLang="en-US" smtClean="0"/>
              <a:t>2025/2/25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D9AD11-2D82-4AD3-B538-171BCF60B6E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50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4DD67971-22AC-4D2C-BE1E-53CC91D98BC9}"/>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D5965C2B-3D7A-41F2-BB1B-4CA0E861ED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05732314-787B-46EA-987D-79AAA6E1FD82}"/>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DA6AE78D-732D-4AE5-B740-70E23F5270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F07C52EE-1A93-4F18-A4D8-39E39B79E5C8}"/>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53B89E2C-60B3-4DEB-9296-E71C07B063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0A0BDC8B-0360-4034-A89E-25139B89B45B}"/>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F2C9FBF2-42C1-462B-A82E-AB9B9DE84D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189F8880-E2DE-4251-B190-DCCA13B15C87}"/>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48923816-C289-4AD4-B110-D30333B414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E8EECCB-8D4C-4881-846D-CCE8D07AED06}"/>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46C816B2-F204-4EFC-8A59-6FCE421A35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7378BD7D-DDAD-4F86-A859-D279937D0F42}"/>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9AFE61B7-7C5C-402B-8465-61F17DD459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EE6EFF1A-1B7F-407D-82E5-0BB9B47FA1AA}"/>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6E77E1CB-66D9-491C-AA40-32DD17002E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1EE42C05-4A5F-4F54-A682-0E6A6AC58684}"/>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A4DB9AF0-A6E1-41D5-8340-21015A1542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7C749491-FF47-430B-9DAF-A87EB74E30A6}"/>
              </a:ext>
            </a:extLst>
          </p:cNvPr>
          <p:cNvSpPr>
            <a:spLocks noGrp="1" noRot="1" noChangeAspect="1" noChangeArrowheads="1" noTextEdit="1"/>
          </p:cNvSpPr>
          <p:nvPr>
            <p:ph type="sldImg"/>
          </p:nvPr>
        </p:nvSpPr>
        <p:spPr>
          <a:ln/>
        </p:spPr>
      </p:sp>
      <p:sp>
        <p:nvSpPr>
          <p:cNvPr id="92163" name="Rectangle 3">
            <a:extLst>
              <a:ext uri="{FF2B5EF4-FFF2-40B4-BE49-F238E27FC236}">
                <a16:creationId xmlns:a16="http://schemas.microsoft.com/office/drawing/2014/main" id="{243F9AFE-DFF8-4431-90CE-ADDADF5D57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7B6018CF-9EC8-474E-BDC3-20F7DC4ED238}"/>
              </a:ext>
            </a:extLst>
          </p:cNvPr>
          <p:cNvSpPr>
            <a:spLocks noGrp="1" noRot="1" noChangeAspect="1" noChangeArrowheads="1" noTextEdit="1"/>
          </p:cNvSpPr>
          <p:nvPr>
            <p:ph type="sldImg"/>
          </p:nvPr>
        </p:nvSpPr>
        <p:spPr>
          <a:ln/>
        </p:spPr>
      </p:sp>
      <p:sp>
        <p:nvSpPr>
          <p:cNvPr id="94211" name="Rectangle 3">
            <a:extLst>
              <a:ext uri="{FF2B5EF4-FFF2-40B4-BE49-F238E27FC236}">
                <a16:creationId xmlns:a16="http://schemas.microsoft.com/office/drawing/2014/main" id="{FD9ECF4B-69C0-4E17-A35F-DC9509AA37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2C55AA33-C3EC-455D-BF05-3C8D3619BBA5}"/>
              </a:ext>
            </a:extLst>
          </p:cNvPr>
          <p:cNvSpPr>
            <a:spLocks noGrp="1" noRot="1" noChangeAspect="1" noChangeArrowheads="1" noTextEdit="1"/>
          </p:cNvSpPr>
          <p:nvPr>
            <p:ph type="sldImg"/>
          </p:nvPr>
        </p:nvSpPr>
        <p:spPr>
          <a:ln/>
        </p:spPr>
      </p:sp>
      <p:sp>
        <p:nvSpPr>
          <p:cNvPr id="96259" name="Rectangle 3">
            <a:extLst>
              <a:ext uri="{FF2B5EF4-FFF2-40B4-BE49-F238E27FC236}">
                <a16:creationId xmlns:a16="http://schemas.microsoft.com/office/drawing/2014/main" id="{EAFDF314-C979-4D0B-A668-FB8EA3C201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E03AD5D0-A289-4E0D-A1F1-A09BE03F31E3}"/>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6F1CCF9A-6DF5-4322-95CB-4869260802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F4116A82-8D9C-486F-8999-4C651B159BF5}"/>
              </a:ext>
            </a:extLst>
          </p:cNvPr>
          <p:cNvSpPr>
            <a:spLocks noGrp="1" noRot="1" noChangeAspect="1" noChangeArrowheads="1" noTextEdit="1"/>
          </p:cNvSpPr>
          <p:nvPr>
            <p:ph type="sldImg"/>
          </p:nvPr>
        </p:nvSpPr>
        <p:spPr>
          <a:ln/>
        </p:spPr>
      </p:sp>
      <p:sp>
        <p:nvSpPr>
          <p:cNvPr id="100355" name="Rectangle 3">
            <a:extLst>
              <a:ext uri="{FF2B5EF4-FFF2-40B4-BE49-F238E27FC236}">
                <a16:creationId xmlns:a16="http://schemas.microsoft.com/office/drawing/2014/main" id="{213B55CE-D04C-445D-841C-A2A25D2623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0A24CE9D-A085-4EC9-8098-3CF47DB5ECA5}"/>
              </a:ext>
            </a:extLst>
          </p:cNvPr>
          <p:cNvSpPr>
            <a:spLocks noGrp="1" noRot="1" noChangeAspect="1" noChangeArrowheads="1" noTextEdit="1"/>
          </p:cNvSpPr>
          <p:nvPr>
            <p:ph type="sldImg"/>
          </p:nvPr>
        </p:nvSpPr>
        <p:spPr>
          <a:ln/>
        </p:spPr>
      </p:sp>
      <p:sp>
        <p:nvSpPr>
          <p:cNvPr id="102403" name="Rectangle 3">
            <a:extLst>
              <a:ext uri="{FF2B5EF4-FFF2-40B4-BE49-F238E27FC236}">
                <a16:creationId xmlns:a16="http://schemas.microsoft.com/office/drawing/2014/main" id="{D77E8D2A-8A98-4BCF-B90C-E1FB9606D2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CB66F30D-1CA5-4D52-B24F-1A3364F0AC83}"/>
              </a:ext>
            </a:extLst>
          </p:cNvPr>
          <p:cNvSpPr>
            <a:spLocks noGrp="1" noRot="1" noChangeAspect="1" noChangeArrowheads="1" noTextEdit="1"/>
          </p:cNvSpPr>
          <p:nvPr>
            <p:ph type="sldImg"/>
          </p:nvPr>
        </p:nvSpPr>
        <p:spPr>
          <a:ln/>
        </p:spPr>
      </p:sp>
      <p:sp>
        <p:nvSpPr>
          <p:cNvPr id="104451" name="Rectangle 3">
            <a:extLst>
              <a:ext uri="{FF2B5EF4-FFF2-40B4-BE49-F238E27FC236}">
                <a16:creationId xmlns:a16="http://schemas.microsoft.com/office/drawing/2014/main" id="{B6DB0570-ABD7-47EF-95A5-2B6FEC785B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89AA2354-C964-4592-9097-20A2FC1009E1}"/>
              </a:ext>
            </a:extLst>
          </p:cNvPr>
          <p:cNvSpPr>
            <a:spLocks noGrp="1" noRot="1" noChangeAspect="1" noChangeArrowheads="1" noTextEdit="1"/>
          </p:cNvSpPr>
          <p:nvPr>
            <p:ph type="sldImg"/>
          </p:nvPr>
        </p:nvSpPr>
        <p:spPr>
          <a:ln/>
        </p:spPr>
      </p:sp>
      <p:sp>
        <p:nvSpPr>
          <p:cNvPr id="106499" name="Rectangle 3">
            <a:extLst>
              <a:ext uri="{FF2B5EF4-FFF2-40B4-BE49-F238E27FC236}">
                <a16:creationId xmlns:a16="http://schemas.microsoft.com/office/drawing/2014/main" id="{6253CBE3-9808-4100-8189-3A1F912BA4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FC509D66-549A-4A79-99A3-FD70A0DB830D}"/>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1956A9A9-184A-4414-91D7-53E5FFCF78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4A61D6EB-4C00-4BF0-879F-2D4165504539}"/>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9F270CAD-6D84-40BF-BE92-A6037B0681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A6A41029-8519-4149-A082-AFFAABC09482}"/>
              </a:ext>
            </a:extLst>
          </p:cNvPr>
          <p:cNvSpPr>
            <a:spLocks noGrp="1" noRot="1" noChangeAspect="1" noChangeArrowheads="1" noTextEdit="1"/>
          </p:cNvSpPr>
          <p:nvPr>
            <p:ph type="sldImg"/>
          </p:nvPr>
        </p:nvSpPr>
        <p:spPr>
          <a:ln/>
        </p:spPr>
      </p:sp>
      <p:sp>
        <p:nvSpPr>
          <p:cNvPr id="114691" name="Rectangle 3">
            <a:extLst>
              <a:ext uri="{FF2B5EF4-FFF2-40B4-BE49-F238E27FC236}">
                <a16:creationId xmlns:a16="http://schemas.microsoft.com/office/drawing/2014/main" id="{205004C5-B73A-4834-A9C5-B174EA501B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A59C2BA2-40A7-42F0-8B20-902EAB040C06}"/>
              </a:ext>
            </a:extLst>
          </p:cNvPr>
          <p:cNvSpPr>
            <a:spLocks noGrp="1" noRot="1" noChangeAspect="1" noChangeArrowheads="1" noTextEdit="1"/>
          </p:cNvSpPr>
          <p:nvPr>
            <p:ph type="sldImg"/>
          </p:nvPr>
        </p:nvSpPr>
        <p:spPr>
          <a:ln/>
        </p:spPr>
      </p:sp>
      <p:sp>
        <p:nvSpPr>
          <p:cNvPr id="116739" name="Rectangle 3">
            <a:extLst>
              <a:ext uri="{FF2B5EF4-FFF2-40B4-BE49-F238E27FC236}">
                <a16:creationId xmlns:a16="http://schemas.microsoft.com/office/drawing/2014/main" id="{0225D866-642A-410F-94DE-001CB590F0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887CAD88-7C1B-40B4-A089-F6B52DC7D21F}"/>
              </a:ext>
            </a:extLst>
          </p:cNvPr>
          <p:cNvSpPr>
            <a:spLocks noGrp="1" noRot="1" noChangeAspect="1" noChangeArrowheads="1" noTextEdit="1"/>
          </p:cNvSpPr>
          <p:nvPr>
            <p:ph type="sldImg"/>
          </p:nvPr>
        </p:nvSpPr>
        <p:spPr>
          <a:ln/>
        </p:spPr>
      </p:sp>
      <p:sp>
        <p:nvSpPr>
          <p:cNvPr id="118787" name="Rectangle 3">
            <a:extLst>
              <a:ext uri="{FF2B5EF4-FFF2-40B4-BE49-F238E27FC236}">
                <a16:creationId xmlns:a16="http://schemas.microsoft.com/office/drawing/2014/main" id="{F57234EC-D1D4-4A7B-A8CA-4F702468B6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92FC4ADE-95AD-4169-9731-020BD51A3D3C}"/>
              </a:ext>
            </a:extLst>
          </p:cNvPr>
          <p:cNvSpPr>
            <a:spLocks noGrp="1" noRot="1" noChangeAspect="1" noChangeArrowheads="1" noTextEdit="1"/>
          </p:cNvSpPr>
          <p:nvPr>
            <p:ph type="sldImg"/>
          </p:nvPr>
        </p:nvSpPr>
        <p:spPr>
          <a:ln/>
        </p:spPr>
      </p:sp>
      <p:sp>
        <p:nvSpPr>
          <p:cNvPr id="120835" name="Rectangle 3">
            <a:extLst>
              <a:ext uri="{FF2B5EF4-FFF2-40B4-BE49-F238E27FC236}">
                <a16:creationId xmlns:a16="http://schemas.microsoft.com/office/drawing/2014/main" id="{E0E651C7-3B7A-4E16-8324-F5CA27289C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256D6169-5587-4DAF-BFF1-2B14EEC57324}"/>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110A5854-9A65-49A8-B29D-7664DD933C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041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600578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96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extLst>
      <p:ext uri="{BB962C8B-B14F-4D97-AF65-F5344CB8AC3E}">
        <p14:creationId xmlns:p14="http://schemas.microsoft.com/office/powerpoint/2010/main" val="4027604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39420D57-0388-41E5-83AB-8F6F3E3B5405}"/>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801D2A38-5DBB-4A12-9138-4CDFADAAC2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AF1EB139-17A0-417A-A414-B734E6CC7021}"/>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000B8342-815B-464E-906A-55C8243BEE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410FED5F-6B8E-44D1-8FA5-DBF8CCBC738A}"/>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B2CBEF09-E2B5-404D-A4DD-C03284F60B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B81C203D-8DE8-419F-8F48-923CB7638643}"/>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37DCAD0E-D032-432F-B2CC-ACE758D03B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3" name="Group 2"/>
          <p:cNvGrpSpPr/>
          <p:nvPr/>
        </p:nvGrpSpPr>
        <p:grpSpPr bwMode="auto">
          <a:xfrm>
            <a:off x="0" y="0"/>
            <a:ext cx="9467850" cy="6324600"/>
            <a:chOff x="0" y="0"/>
            <a:chExt cx="5953" cy="3984"/>
          </a:xfrm>
        </p:grpSpPr>
        <p:sp>
          <p:nvSpPr>
            <p:cNvPr id="4" name="AutoShape 3"/>
            <p:cNvSpPr>
              <a:spLocks noChangeArrowheads="1"/>
            </p:cNvSpPr>
            <p:nvPr userDrawn="1"/>
          </p:nvSpPr>
          <p:spPr bwMode="auto">
            <a:xfrm>
              <a:off x="0" y="1104"/>
              <a:ext cx="5760" cy="1584"/>
            </a:xfrm>
            <a:prstGeom prst="flowChartDocument">
              <a:avLst/>
            </a:prstGeom>
            <a:solidFill>
              <a:schemeClr val="tx2"/>
            </a:solidFill>
            <a:ln>
              <a:noFill/>
            </a:ln>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5" name="AutoShape 4"/>
            <p:cNvSpPr>
              <a:spLocks noChangeArrowheads="1"/>
            </p:cNvSpPr>
            <p:nvPr userDrawn="1"/>
          </p:nvSpPr>
          <p:spPr bwMode="auto">
            <a:xfrm>
              <a:off x="193" y="1104"/>
              <a:ext cx="5760" cy="1488"/>
            </a:xfrm>
            <a:prstGeom prst="flowChartDocument">
              <a:avLst/>
            </a:prstGeom>
            <a:gradFill rotWithShape="0">
              <a:gsLst>
                <a:gs pos="0">
                  <a:schemeClr val="accent1">
                    <a:gamma/>
                    <a:shade val="84706"/>
                    <a:invGamma/>
                  </a:schemeClr>
                </a:gs>
                <a:gs pos="100000">
                  <a:schemeClr val="accent1"/>
                </a:gs>
              </a:gsLst>
              <a:lin ang="0" scaled="1"/>
            </a:gradFill>
            <a:ln>
              <a:noFill/>
            </a:ln>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6" name="AutoShape 5"/>
            <p:cNvSpPr>
              <a:spLocks noChangeArrowheads="1"/>
            </p:cNvSpPr>
            <p:nvPr userDrawn="1"/>
          </p:nvSpPr>
          <p:spPr bwMode="auto">
            <a:xfrm>
              <a:off x="0" y="192"/>
              <a:ext cx="5760" cy="1392"/>
            </a:xfrm>
            <a:prstGeom prst="flowChartDocument">
              <a:avLst/>
            </a:prstGeom>
            <a:solidFill>
              <a:schemeClr val="bg1"/>
            </a:solidFill>
            <a:ln>
              <a:noFill/>
            </a:ln>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7" name="AutoShape 6"/>
            <p:cNvSpPr>
              <a:spLocks noChangeArrowheads="1"/>
            </p:cNvSpPr>
            <p:nvPr userDrawn="1"/>
          </p:nvSpPr>
          <p:spPr bwMode="auto">
            <a:xfrm>
              <a:off x="0" y="0"/>
              <a:ext cx="5760" cy="1296"/>
            </a:xfrm>
            <a:prstGeom prst="flowChartDocument">
              <a:avLst/>
            </a:prstGeom>
            <a:gradFill rotWithShape="0">
              <a:gsLst>
                <a:gs pos="0">
                  <a:schemeClr val="accent2"/>
                </a:gs>
                <a:gs pos="100000">
                  <a:schemeClr val="hlink"/>
                </a:gs>
              </a:gsLst>
              <a:lin ang="5400000" scaled="1"/>
            </a:gradFill>
            <a:ln>
              <a:noFill/>
            </a:ln>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8" name="Oval 7"/>
            <p:cNvSpPr>
              <a:spLocks noChangeArrowheads="1"/>
            </p:cNvSpPr>
            <p:nvPr userDrawn="1"/>
          </p:nvSpPr>
          <p:spPr bwMode="auto">
            <a:xfrm>
              <a:off x="455" y="1104"/>
              <a:ext cx="345" cy="320"/>
            </a:xfrm>
            <a:prstGeom prst="ellipse">
              <a:avLst/>
            </a:prstGeom>
            <a:gradFill rotWithShape="0">
              <a:gsLst>
                <a:gs pos="0">
                  <a:schemeClr val="hlink"/>
                </a:gs>
                <a:gs pos="100000">
                  <a:schemeClr val="accent2"/>
                </a:gs>
              </a:gsLst>
              <a:path path="rect">
                <a:fillToRect r="100000" b="100000"/>
              </a:path>
            </a:gradFill>
            <a:ln>
              <a:noFill/>
            </a:ln>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9" name="Oval 8"/>
            <p:cNvSpPr>
              <a:spLocks noChangeArrowheads="1"/>
            </p:cNvSpPr>
            <p:nvPr userDrawn="1"/>
          </p:nvSpPr>
          <p:spPr bwMode="auto">
            <a:xfrm>
              <a:off x="1872" y="1117"/>
              <a:ext cx="148" cy="131"/>
            </a:xfrm>
            <a:prstGeom prst="ellipse">
              <a:avLst/>
            </a:prstGeom>
            <a:gradFill rotWithShape="0">
              <a:gsLst>
                <a:gs pos="0">
                  <a:schemeClr val="hlink"/>
                </a:gs>
                <a:gs pos="100000">
                  <a:schemeClr val="accent2"/>
                </a:gs>
              </a:gsLst>
              <a:path path="rect">
                <a:fillToRect r="100000" b="100000"/>
              </a:path>
            </a:gradFill>
            <a:ln>
              <a:noFill/>
            </a:ln>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0" name="Oval 9"/>
            <p:cNvSpPr>
              <a:spLocks noChangeArrowheads="1"/>
            </p:cNvSpPr>
            <p:nvPr userDrawn="1"/>
          </p:nvSpPr>
          <p:spPr bwMode="auto">
            <a:xfrm>
              <a:off x="1416" y="1431"/>
              <a:ext cx="336" cy="312"/>
            </a:xfrm>
            <a:prstGeom prst="ellipse">
              <a:avLst/>
            </a:prstGeom>
            <a:gradFill rotWithShape="0">
              <a:gsLst>
                <a:gs pos="0">
                  <a:schemeClr val="hlink"/>
                </a:gs>
                <a:gs pos="100000">
                  <a:schemeClr val="accent2"/>
                </a:gs>
              </a:gsLst>
              <a:path path="rect">
                <a:fillToRect r="100000" b="100000"/>
              </a:path>
            </a:gradFill>
            <a:ln>
              <a:noFill/>
            </a:ln>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grpSp>
          <p:nvGrpSpPr>
            <p:cNvPr id="11" name="Group 10"/>
            <p:cNvGrpSpPr/>
            <p:nvPr userDrawn="1"/>
          </p:nvGrpSpPr>
          <p:grpSpPr bwMode="auto">
            <a:xfrm>
              <a:off x="171" y="2549"/>
              <a:ext cx="5434" cy="1435"/>
              <a:chOff x="0" y="0"/>
              <a:chExt cx="5434" cy="1435"/>
            </a:xfrm>
          </p:grpSpPr>
          <p:sp>
            <p:nvSpPr>
              <p:cNvPr id="12" name="Oval 11"/>
              <p:cNvSpPr>
                <a:spLocks noChangeArrowheads="1"/>
              </p:cNvSpPr>
              <p:nvPr userDrawn="1"/>
            </p:nvSpPr>
            <p:spPr bwMode="auto">
              <a:xfrm>
                <a:off x="0" y="23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3" name="Oval 12"/>
              <p:cNvSpPr>
                <a:spLocks noChangeArrowheads="1"/>
              </p:cNvSpPr>
              <p:nvPr userDrawn="1"/>
            </p:nvSpPr>
            <p:spPr bwMode="auto">
              <a:xfrm>
                <a:off x="291" y="23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4" name="Oval 13"/>
              <p:cNvSpPr>
                <a:spLocks noChangeArrowheads="1"/>
              </p:cNvSpPr>
              <p:nvPr userDrawn="1"/>
            </p:nvSpPr>
            <p:spPr bwMode="auto">
              <a:xfrm>
                <a:off x="568" y="23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5" name="Oval 14"/>
              <p:cNvSpPr>
                <a:spLocks noChangeArrowheads="1"/>
              </p:cNvSpPr>
              <p:nvPr userDrawn="1"/>
            </p:nvSpPr>
            <p:spPr bwMode="auto">
              <a:xfrm>
                <a:off x="853" y="23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6" name="Oval 15"/>
              <p:cNvSpPr>
                <a:spLocks noChangeArrowheads="1"/>
              </p:cNvSpPr>
              <p:nvPr userDrawn="1"/>
            </p:nvSpPr>
            <p:spPr bwMode="auto">
              <a:xfrm>
                <a:off x="1138" y="23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7" name="Oval 16"/>
              <p:cNvSpPr>
                <a:spLocks noChangeArrowheads="1"/>
              </p:cNvSpPr>
              <p:nvPr userDrawn="1"/>
            </p:nvSpPr>
            <p:spPr bwMode="auto">
              <a:xfrm>
                <a:off x="1429" y="23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8" name="Oval 17"/>
              <p:cNvSpPr>
                <a:spLocks noChangeArrowheads="1"/>
              </p:cNvSpPr>
              <p:nvPr userDrawn="1"/>
            </p:nvSpPr>
            <p:spPr bwMode="auto">
              <a:xfrm>
                <a:off x="1706" y="23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9" name="Oval 18"/>
              <p:cNvSpPr>
                <a:spLocks noChangeArrowheads="1"/>
              </p:cNvSpPr>
              <p:nvPr userDrawn="1"/>
            </p:nvSpPr>
            <p:spPr bwMode="auto">
              <a:xfrm>
                <a:off x="1991" y="23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20" name="Oval 19"/>
              <p:cNvSpPr>
                <a:spLocks noChangeArrowheads="1"/>
              </p:cNvSpPr>
              <p:nvPr userDrawn="1"/>
            </p:nvSpPr>
            <p:spPr bwMode="auto">
              <a:xfrm>
                <a:off x="2254" y="23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21" name="Oval 20"/>
              <p:cNvSpPr>
                <a:spLocks noChangeArrowheads="1"/>
              </p:cNvSpPr>
              <p:nvPr userDrawn="1"/>
            </p:nvSpPr>
            <p:spPr bwMode="auto">
              <a:xfrm>
                <a:off x="2545" y="23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22" name="Oval 21"/>
              <p:cNvSpPr>
                <a:spLocks noChangeArrowheads="1"/>
              </p:cNvSpPr>
              <p:nvPr userDrawn="1"/>
            </p:nvSpPr>
            <p:spPr bwMode="auto">
              <a:xfrm>
                <a:off x="2819" y="23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23" name="Oval 22"/>
              <p:cNvSpPr>
                <a:spLocks noChangeArrowheads="1"/>
              </p:cNvSpPr>
              <p:nvPr userDrawn="1"/>
            </p:nvSpPr>
            <p:spPr bwMode="auto">
              <a:xfrm>
                <a:off x="3107" y="23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24" name="Oval 23"/>
              <p:cNvSpPr>
                <a:spLocks noChangeArrowheads="1"/>
              </p:cNvSpPr>
              <p:nvPr userDrawn="1"/>
            </p:nvSpPr>
            <p:spPr bwMode="auto">
              <a:xfrm>
                <a:off x="3367" y="23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25" name="Oval 24"/>
              <p:cNvSpPr>
                <a:spLocks noChangeArrowheads="1"/>
              </p:cNvSpPr>
              <p:nvPr userDrawn="1"/>
            </p:nvSpPr>
            <p:spPr bwMode="auto">
              <a:xfrm>
                <a:off x="3661" y="23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26" name="Oval 25"/>
              <p:cNvSpPr>
                <a:spLocks noChangeArrowheads="1"/>
              </p:cNvSpPr>
              <p:nvPr userDrawn="1"/>
            </p:nvSpPr>
            <p:spPr bwMode="auto">
              <a:xfrm>
                <a:off x="3935" y="23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27" name="Oval 26"/>
              <p:cNvSpPr>
                <a:spLocks noChangeArrowheads="1"/>
              </p:cNvSpPr>
              <p:nvPr userDrawn="1"/>
            </p:nvSpPr>
            <p:spPr bwMode="auto">
              <a:xfrm>
                <a:off x="4223" y="23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28" name="Oval 27"/>
              <p:cNvSpPr>
                <a:spLocks noChangeArrowheads="1"/>
              </p:cNvSpPr>
              <p:nvPr userDrawn="1"/>
            </p:nvSpPr>
            <p:spPr bwMode="auto">
              <a:xfrm>
                <a:off x="4498" y="23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29" name="Oval 28"/>
              <p:cNvSpPr>
                <a:spLocks noChangeArrowheads="1"/>
              </p:cNvSpPr>
              <p:nvPr userDrawn="1"/>
            </p:nvSpPr>
            <p:spPr bwMode="auto">
              <a:xfrm>
                <a:off x="4792" y="23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30" name="Oval 29"/>
              <p:cNvSpPr>
                <a:spLocks noChangeArrowheads="1"/>
              </p:cNvSpPr>
              <p:nvPr userDrawn="1"/>
            </p:nvSpPr>
            <p:spPr bwMode="auto">
              <a:xfrm>
                <a:off x="5066" y="23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31" name="Oval 30"/>
              <p:cNvSpPr>
                <a:spLocks noChangeArrowheads="1"/>
              </p:cNvSpPr>
              <p:nvPr userDrawn="1"/>
            </p:nvSpPr>
            <p:spPr bwMode="auto">
              <a:xfrm>
                <a:off x="5354" y="23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32" name="Oval 31"/>
              <p:cNvSpPr>
                <a:spLocks noChangeArrowheads="1"/>
              </p:cNvSpPr>
              <p:nvPr userDrawn="1"/>
            </p:nvSpPr>
            <p:spPr bwMode="auto">
              <a:xfrm>
                <a:off x="0" y="456"/>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33" name="Oval 32"/>
              <p:cNvSpPr>
                <a:spLocks noChangeArrowheads="1"/>
              </p:cNvSpPr>
              <p:nvPr userDrawn="1"/>
            </p:nvSpPr>
            <p:spPr bwMode="auto">
              <a:xfrm>
                <a:off x="291" y="456"/>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34" name="Oval 33"/>
              <p:cNvSpPr>
                <a:spLocks noChangeArrowheads="1"/>
              </p:cNvSpPr>
              <p:nvPr userDrawn="1"/>
            </p:nvSpPr>
            <p:spPr bwMode="auto">
              <a:xfrm>
                <a:off x="568" y="456"/>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35" name="Oval 34"/>
              <p:cNvSpPr>
                <a:spLocks noChangeArrowheads="1"/>
              </p:cNvSpPr>
              <p:nvPr userDrawn="1"/>
            </p:nvSpPr>
            <p:spPr bwMode="auto">
              <a:xfrm>
                <a:off x="853" y="456"/>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36" name="Oval 35"/>
              <p:cNvSpPr>
                <a:spLocks noChangeArrowheads="1"/>
              </p:cNvSpPr>
              <p:nvPr userDrawn="1"/>
            </p:nvSpPr>
            <p:spPr bwMode="auto">
              <a:xfrm>
                <a:off x="1138" y="456"/>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37" name="Oval 36"/>
              <p:cNvSpPr>
                <a:spLocks noChangeArrowheads="1"/>
              </p:cNvSpPr>
              <p:nvPr userDrawn="1"/>
            </p:nvSpPr>
            <p:spPr bwMode="auto">
              <a:xfrm>
                <a:off x="1429" y="456"/>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38" name="Oval 37"/>
              <p:cNvSpPr>
                <a:spLocks noChangeArrowheads="1"/>
              </p:cNvSpPr>
              <p:nvPr userDrawn="1"/>
            </p:nvSpPr>
            <p:spPr bwMode="auto">
              <a:xfrm>
                <a:off x="1706" y="456"/>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39" name="Oval 38"/>
              <p:cNvSpPr>
                <a:spLocks noChangeArrowheads="1"/>
              </p:cNvSpPr>
              <p:nvPr userDrawn="1"/>
            </p:nvSpPr>
            <p:spPr bwMode="auto">
              <a:xfrm>
                <a:off x="1991" y="456"/>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40" name="Oval 39"/>
              <p:cNvSpPr>
                <a:spLocks noChangeArrowheads="1"/>
              </p:cNvSpPr>
              <p:nvPr userDrawn="1"/>
            </p:nvSpPr>
            <p:spPr bwMode="auto">
              <a:xfrm>
                <a:off x="2254" y="456"/>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41" name="Oval 40"/>
              <p:cNvSpPr>
                <a:spLocks noChangeArrowheads="1"/>
              </p:cNvSpPr>
              <p:nvPr userDrawn="1"/>
            </p:nvSpPr>
            <p:spPr bwMode="auto">
              <a:xfrm>
                <a:off x="2545" y="456"/>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42" name="Oval 41"/>
              <p:cNvSpPr>
                <a:spLocks noChangeArrowheads="1"/>
              </p:cNvSpPr>
              <p:nvPr userDrawn="1"/>
            </p:nvSpPr>
            <p:spPr bwMode="auto">
              <a:xfrm>
                <a:off x="2819" y="456"/>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43" name="Oval 42"/>
              <p:cNvSpPr>
                <a:spLocks noChangeArrowheads="1"/>
              </p:cNvSpPr>
              <p:nvPr userDrawn="1"/>
            </p:nvSpPr>
            <p:spPr bwMode="auto">
              <a:xfrm>
                <a:off x="3107" y="456"/>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44" name="Oval 43"/>
              <p:cNvSpPr>
                <a:spLocks noChangeArrowheads="1"/>
              </p:cNvSpPr>
              <p:nvPr userDrawn="1"/>
            </p:nvSpPr>
            <p:spPr bwMode="auto">
              <a:xfrm>
                <a:off x="3367" y="456"/>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45" name="Oval 44"/>
              <p:cNvSpPr>
                <a:spLocks noChangeArrowheads="1"/>
              </p:cNvSpPr>
              <p:nvPr userDrawn="1"/>
            </p:nvSpPr>
            <p:spPr bwMode="auto">
              <a:xfrm>
                <a:off x="3661" y="456"/>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46" name="Oval 45"/>
              <p:cNvSpPr>
                <a:spLocks noChangeArrowheads="1"/>
              </p:cNvSpPr>
              <p:nvPr userDrawn="1"/>
            </p:nvSpPr>
            <p:spPr bwMode="auto">
              <a:xfrm>
                <a:off x="3935" y="456"/>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47" name="Oval 46"/>
              <p:cNvSpPr>
                <a:spLocks noChangeArrowheads="1"/>
              </p:cNvSpPr>
              <p:nvPr userDrawn="1"/>
            </p:nvSpPr>
            <p:spPr bwMode="auto">
              <a:xfrm>
                <a:off x="4223" y="456"/>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48" name="Oval 47"/>
              <p:cNvSpPr>
                <a:spLocks noChangeArrowheads="1"/>
              </p:cNvSpPr>
              <p:nvPr userDrawn="1"/>
            </p:nvSpPr>
            <p:spPr bwMode="auto">
              <a:xfrm>
                <a:off x="4498" y="456"/>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49" name="Oval 48"/>
              <p:cNvSpPr>
                <a:spLocks noChangeArrowheads="1"/>
              </p:cNvSpPr>
              <p:nvPr userDrawn="1"/>
            </p:nvSpPr>
            <p:spPr bwMode="auto">
              <a:xfrm>
                <a:off x="4792" y="456"/>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50" name="Oval 49"/>
              <p:cNvSpPr>
                <a:spLocks noChangeArrowheads="1"/>
              </p:cNvSpPr>
              <p:nvPr userDrawn="1"/>
            </p:nvSpPr>
            <p:spPr bwMode="auto">
              <a:xfrm>
                <a:off x="5066" y="456"/>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51" name="Oval 50"/>
              <p:cNvSpPr>
                <a:spLocks noChangeArrowheads="1"/>
              </p:cNvSpPr>
              <p:nvPr userDrawn="1"/>
            </p:nvSpPr>
            <p:spPr bwMode="auto">
              <a:xfrm>
                <a:off x="5354" y="456"/>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52" name="Oval 51"/>
              <p:cNvSpPr>
                <a:spLocks noChangeArrowheads="1"/>
              </p:cNvSpPr>
              <p:nvPr userDrawn="1"/>
            </p:nvSpPr>
            <p:spPr bwMode="auto">
              <a:xfrm>
                <a:off x="0" y="697"/>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53" name="Oval 52"/>
              <p:cNvSpPr>
                <a:spLocks noChangeArrowheads="1"/>
              </p:cNvSpPr>
              <p:nvPr userDrawn="1"/>
            </p:nvSpPr>
            <p:spPr bwMode="auto">
              <a:xfrm>
                <a:off x="291" y="697"/>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54" name="Oval 53"/>
              <p:cNvSpPr>
                <a:spLocks noChangeArrowheads="1"/>
              </p:cNvSpPr>
              <p:nvPr userDrawn="1"/>
            </p:nvSpPr>
            <p:spPr bwMode="auto">
              <a:xfrm>
                <a:off x="568" y="697"/>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55" name="Oval 54"/>
              <p:cNvSpPr>
                <a:spLocks noChangeArrowheads="1"/>
              </p:cNvSpPr>
              <p:nvPr userDrawn="1"/>
            </p:nvSpPr>
            <p:spPr bwMode="auto">
              <a:xfrm>
                <a:off x="853" y="697"/>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56" name="Oval 55"/>
              <p:cNvSpPr>
                <a:spLocks noChangeArrowheads="1"/>
              </p:cNvSpPr>
              <p:nvPr userDrawn="1"/>
            </p:nvSpPr>
            <p:spPr bwMode="auto">
              <a:xfrm>
                <a:off x="1138" y="697"/>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57" name="Oval 56"/>
              <p:cNvSpPr>
                <a:spLocks noChangeArrowheads="1"/>
              </p:cNvSpPr>
              <p:nvPr userDrawn="1"/>
            </p:nvSpPr>
            <p:spPr bwMode="auto">
              <a:xfrm>
                <a:off x="1429" y="697"/>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58" name="Oval 57"/>
              <p:cNvSpPr>
                <a:spLocks noChangeArrowheads="1"/>
              </p:cNvSpPr>
              <p:nvPr userDrawn="1"/>
            </p:nvSpPr>
            <p:spPr bwMode="auto">
              <a:xfrm>
                <a:off x="1706" y="697"/>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59" name="Oval 58"/>
              <p:cNvSpPr>
                <a:spLocks noChangeArrowheads="1"/>
              </p:cNvSpPr>
              <p:nvPr userDrawn="1"/>
            </p:nvSpPr>
            <p:spPr bwMode="auto">
              <a:xfrm>
                <a:off x="1991" y="697"/>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60" name="Oval 59"/>
              <p:cNvSpPr>
                <a:spLocks noChangeArrowheads="1"/>
              </p:cNvSpPr>
              <p:nvPr userDrawn="1"/>
            </p:nvSpPr>
            <p:spPr bwMode="auto">
              <a:xfrm>
                <a:off x="2254" y="697"/>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61" name="Oval 60"/>
              <p:cNvSpPr>
                <a:spLocks noChangeArrowheads="1"/>
              </p:cNvSpPr>
              <p:nvPr userDrawn="1"/>
            </p:nvSpPr>
            <p:spPr bwMode="auto">
              <a:xfrm>
                <a:off x="2545" y="697"/>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62" name="Oval 61"/>
              <p:cNvSpPr>
                <a:spLocks noChangeArrowheads="1"/>
              </p:cNvSpPr>
              <p:nvPr userDrawn="1"/>
            </p:nvSpPr>
            <p:spPr bwMode="auto">
              <a:xfrm>
                <a:off x="2819" y="697"/>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63" name="Oval 62"/>
              <p:cNvSpPr>
                <a:spLocks noChangeArrowheads="1"/>
              </p:cNvSpPr>
              <p:nvPr userDrawn="1"/>
            </p:nvSpPr>
            <p:spPr bwMode="auto">
              <a:xfrm>
                <a:off x="3107" y="697"/>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64" name="Oval 63"/>
              <p:cNvSpPr>
                <a:spLocks noChangeArrowheads="1"/>
              </p:cNvSpPr>
              <p:nvPr userDrawn="1"/>
            </p:nvSpPr>
            <p:spPr bwMode="auto">
              <a:xfrm>
                <a:off x="3367" y="697"/>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65" name="Oval 64"/>
              <p:cNvSpPr>
                <a:spLocks noChangeArrowheads="1"/>
              </p:cNvSpPr>
              <p:nvPr userDrawn="1"/>
            </p:nvSpPr>
            <p:spPr bwMode="auto">
              <a:xfrm>
                <a:off x="3661" y="697"/>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66" name="Oval 65"/>
              <p:cNvSpPr>
                <a:spLocks noChangeArrowheads="1"/>
              </p:cNvSpPr>
              <p:nvPr userDrawn="1"/>
            </p:nvSpPr>
            <p:spPr bwMode="auto">
              <a:xfrm>
                <a:off x="3935" y="697"/>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67" name="Oval 66"/>
              <p:cNvSpPr>
                <a:spLocks noChangeArrowheads="1"/>
              </p:cNvSpPr>
              <p:nvPr userDrawn="1"/>
            </p:nvSpPr>
            <p:spPr bwMode="auto">
              <a:xfrm>
                <a:off x="4223" y="697"/>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68" name="Oval 67"/>
              <p:cNvSpPr>
                <a:spLocks noChangeArrowheads="1"/>
              </p:cNvSpPr>
              <p:nvPr userDrawn="1"/>
            </p:nvSpPr>
            <p:spPr bwMode="auto">
              <a:xfrm>
                <a:off x="4498" y="697"/>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69" name="Oval 68"/>
              <p:cNvSpPr>
                <a:spLocks noChangeArrowheads="1"/>
              </p:cNvSpPr>
              <p:nvPr userDrawn="1"/>
            </p:nvSpPr>
            <p:spPr bwMode="auto">
              <a:xfrm>
                <a:off x="4792" y="697"/>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70" name="Oval 69"/>
              <p:cNvSpPr>
                <a:spLocks noChangeArrowheads="1"/>
              </p:cNvSpPr>
              <p:nvPr userDrawn="1"/>
            </p:nvSpPr>
            <p:spPr bwMode="auto">
              <a:xfrm>
                <a:off x="5066" y="697"/>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71" name="Oval 70"/>
              <p:cNvSpPr>
                <a:spLocks noChangeArrowheads="1"/>
              </p:cNvSpPr>
              <p:nvPr userDrawn="1"/>
            </p:nvSpPr>
            <p:spPr bwMode="auto">
              <a:xfrm>
                <a:off x="5354" y="697"/>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72" name="Oval 71"/>
              <p:cNvSpPr>
                <a:spLocks noChangeArrowheads="1"/>
              </p:cNvSpPr>
              <p:nvPr userDrawn="1"/>
            </p:nvSpPr>
            <p:spPr bwMode="auto">
              <a:xfrm>
                <a:off x="0" y="893"/>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73" name="Oval 72"/>
              <p:cNvSpPr>
                <a:spLocks noChangeArrowheads="1"/>
              </p:cNvSpPr>
              <p:nvPr userDrawn="1"/>
            </p:nvSpPr>
            <p:spPr bwMode="auto">
              <a:xfrm>
                <a:off x="291" y="893"/>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74" name="Oval 73"/>
              <p:cNvSpPr>
                <a:spLocks noChangeArrowheads="1"/>
              </p:cNvSpPr>
              <p:nvPr userDrawn="1"/>
            </p:nvSpPr>
            <p:spPr bwMode="auto">
              <a:xfrm>
                <a:off x="568" y="893"/>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75" name="Oval 74"/>
              <p:cNvSpPr>
                <a:spLocks noChangeArrowheads="1"/>
              </p:cNvSpPr>
              <p:nvPr userDrawn="1"/>
            </p:nvSpPr>
            <p:spPr bwMode="auto">
              <a:xfrm>
                <a:off x="853" y="893"/>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76" name="Oval 75"/>
              <p:cNvSpPr>
                <a:spLocks noChangeArrowheads="1"/>
              </p:cNvSpPr>
              <p:nvPr userDrawn="1"/>
            </p:nvSpPr>
            <p:spPr bwMode="auto">
              <a:xfrm>
                <a:off x="1138" y="893"/>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77" name="Oval 76"/>
              <p:cNvSpPr>
                <a:spLocks noChangeArrowheads="1"/>
              </p:cNvSpPr>
              <p:nvPr userDrawn="1"/>
            </p:nvSpPr>
            <p:spPr bwMode="auto">
              <a:xfrm>
                <a:off x="1429" y="893"/>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78" name="Oval 77"/>
              <p:cNvSpPr>
                <a:spLocks noChangeArrowheads="1"/>
              </p:cNvSpPr>
              <p:nvPr userDrawn="1"/>
            </p:nvSpPr>
            <p:spPr bwMode="auto">
              <a:xfrm>
                <a:off x="1706" y="893"/>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79" name="Oval 78"/>
              <p:cNvSpPr>
                <a:spLocks noChangeArrowheads="1"/>
              </p:cNvSpPr>
              <p:nvPr userDrawn="1"/>
            </p:nvSpPr>
            <p:spPr bwMode="auto">
              <a:xfrm>
                <a:off x="1991" y="893"/>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80" name="Oval 79"/>
              <p:cNvSpPr>
                <a:spLocks noChangeArrowheads="1"/>
              </p:cNvSpPr>
              <p:nvPr userDrawn="1"/>
            </p:nvSpPr>
            <p:spPr bwMode="auto">
              <a:xfrm>
                <a:off x="2254" y="893"/>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81" name="Oval 80"/>
              <p:cNvSpPr>
                <a:spLocks noChangeArrowheads="1"/>
              </p:cNvSpPr>
              <p:nvPr userDrawn="1"/>
            </p:nvSpPr>
            <p:spPr bwMode="auto">
              <a:xfrm>
                <a:off x="2545" y="893"/>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82" name="Oval 81"/>
              <p:cNvSpPr>
                <a:spLocks noChangeArrowheads="1"/>
              </p:cNvSpPr>
              <p:nvPr userDrawn="1"/>
            </p:nvSpPr>
            <p:spPr bwMode="auto">
              <a:xfrm>
                <a:off x="2819" y="893"/>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83" name="Oval 82"/>
              <p:cNvSpPr>
                <a:spLocks noChangeArrowheads="1"/>
              </p:cNvSpPr>
              <p:nvPr userDrawn="1"/>
            </p:nvSpPr>
            <p:spPr bwMode="auto">
              <a:xfrm>
                <a:off x="3107" y="893"/>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84" name="Oval 83"/>
              <p:cNvSpPr>
                <a:spLocks noChangeArrowheads="1"/>
              </p:cNvSpPr>
              <p:nvPr userDrawn="1"/>
            </p:nvSpPr>
            <p:spPr bwMode="auto">
              <a:xfrm>
                <a:off x="3367" y="893"/>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85" name="Oval 84"/>
              <p:cNvSpPr>
                <a:spLocks noChangeArrowheads="1"/>
              </p:cNvSpPr>
              <p:nvPr userDrawn="1"/>
            </p:nvSpPr>
            <p:spPr bwMode="auto">
              <a:xfrm>
                <a:off x="3661" y="893"/>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86" name="Oval 85"/>
              <p:cNvSpPr>
                <a:spLocks noChangeArrowheads="1"/>
              </p:cNvSpPr>
              <p:nvPr userDrawn="1"/>
            </p:nvSpPr>
            <p:spPr bwMode="auto">
              <a:xfrm>
                <a:off x="3935" y="893"/>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87" name="Oval 86"/>
              <p:cNvSpPr>
                <a:spLocks noChangeArrowheads="1"/>
              </p:cNvSpPr>
              <p:nvPr userDrawn="1"/>
            </p:nvSpPr>
            <p:spPr bwMode="auto">
              <a:xfrm>
                <a:off x="4223" y="893"/>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88" name="Oval 87"/>
              <p:cNvSpPr>
                <a:spLocks noChangeArrowheads="1"/>
              </p:cNvSpPr>
              <p:nvPr userDrawn="1"/>
            </p:nvSpPr>
            <p:spPr bwMode="auto">
              <a:xfrm>
                <a:off x="4498" y="893"/>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89" name="Oval 88"/>
              <p:cNvSpPr>
                <a:spLocks noChangeArrowheads="1"/>
              </p:cNvSpPr>
              <p:nvPr userDrawn="1"/>
            </p:nvSpPr>
            <p:spPr bwMode="auto">
              <a:xfrm>
                <a:off x="4792" y="893"/>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90" name="Oval 89"/>
              <p:cNvSpPr>
                <a:spLocks noChangeArrowheads="1"/>
              </p:cNvSpPr>
              <p:nvPr userDrawn="1"/>
            </p:nvSpPr>
            <p:spPr bwMode="auto">
              <a:xfrm>
                <a:off x="5066" y="893"/>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91" name="Oval 90"/>
              <p:cNvSpPr>
                <a:spLocks noChangeArrowheads="1"/>
              </p:cNvSpPr>
              <p:nvPr userDrawn="1"/>
            </p:nvSpPr>
            <p:spPr bwMode="auto">
              <a:xfrm>
                <a:off x="5354" y="893"/>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92" name="Oval 91"/>
              <p:cNvSpPr>
                <a:spLocks noChangeArrowheads="1"/>
              </p:cNvSpPr>
              <p:nvPr userDrawn="1"/>
            </p:nvSpPr>
            <p:spPr bwMode="auto">
              <a:xfrm>
                <a:off x="0" y="1114"/>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93" name="Oval 92"/>
              <p:cNvSpPr>
                <a:spLocks noChangeArrowheads="1"/>
              </p:cNvSpPr>
              <p:nvPr userDrawn="1"/>
            </p:nvSpPr>
            <p:spPr bwMode="auto">
              <a:xfrm>
                <a:off x="291" y="1114"/>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94" name="Oval 93"/>
              <p:cNvSpPr>
                <a:spLocks noChangeArrowheads="1"/>
              </p:cNvSpPr>
              <p:nvPr userDrawn="1"/>
            </p:nvSpPr>
            <p:spPr bwMode="auto">
              <a:xfrm>
                <a:off x="568" y="1114"/>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95" name="Oval 94"/>
              <p:cNvSpPr>
                <a:spLocks noChangeArrowheads="1"/>
              </p:cNvSpPr>
              <p:nvPr userDrawn="1"/>
            </p:nvSpPr>
            <p:spPr bwMode="auto">
              <a:xfrm>
                <a:off x="853" y="1114"/>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96" name="Oval 95"/>
              <p:cNvSpPr>
                <a:spLocks noChangeArrowheads="1"/>
              </p:cNvSpPr>
              <p:nvPr userDrawn="1"/>
            </p:nvSpPr>
            <p:spPr bwMode="auto">
              <a:xfrm>
                <a:off x="1138" y="1114"/>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97" name="Oval 96"/>
              <p:cNvSpPr>
                <a:spLocks noChangeArrowheads="1"/>
              </p:cNvSpPr>
              <p:nvPr userDrawn="1"/>
            </p:nvSpPr>
            <p:spPr bwMode="auto">
              <a:xfrm>
                <a:off x="1429" y="1114"/>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98" name="Oval 97"/>
              <p:cNvSpPr>
                <a:spLocks noChangeArrowheads="1"/>
              </p:cNvSpPr>
              <p:nvPr userDrawn="1"/>
            </p:nvSpPr>
            <p:spPr bwMode="auto">
              <a:xfrm>
                <a:off x="1706" y="1114"/>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99" name="Oval 98"/>
              <p:cNvSpPr>
                <a:spLocks noChangeArrowheads="1"/>
              </p:cNvSpPr>
              <p:nvPr userDrawn="1"/>
            </p:nvSpPr>
            <p:spPr bwMode="auto">
              <a:xfrm>
                <a:off x="1991" y="1114"/>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00" name="Oval 99"/>
              <p:cNvSpPr>
                <a:spLocks noChangeArrowheads="1"/>
              </p:cNvSpPr>
              <p:nvPr userDrawn="1"/>
            </p:nvSpPr>
            <p:spPr bwMode="auto">
              <a:xfrm>
                <a:off x="2254" y="1114"/>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01" name="Oval 100"/>
              <p:cNvSpPr>
                <a:spLocks noChangeArrowheads="1"/>
              </p:cNvSpPr>
              <p:nvPr userDrawn="1"/>
            </p:nvSpPr>
            <p:spPr bwMode="auto">
              <a:xfrm>
                <a:off x="2545" y="1114"/>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02" name="Oval 101"/>
              <p:cNvSpPr>
                <a:spLocks noChangeArrowheads="1"/>
              </p:cNvSpPr>
              <p:nvPr userDrawn="1"/>
            </p:nvSpPr>
            <p:spPr bwMode="auto">
              <a:xfrm>
                <a:off x="2819" y="1114"/>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03" name="Oval 102"/>
              <p:cNvSpPr>
                <a:spLocks noChangeArrowheads="1"/>
              </p:cNvSpPr>
              <p:nvPr userDrawn="1"/>
            </p:nvSpPr>
            <p:spPr bwMode="auto">
              <a:xfrm>
                <a:off x="3107" y="1114"/>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04" name="Oval 103"/>
              <p:cNvSpPr>
                <a:spLocks noChangeArrowheads="1"/>
              </p:cNvSpPr>
              <p:nvPr userDrawn="1"/>
            </p:nvSpPr>
            <p:spPr bwMode="auto">
              <a:xfrm>
                <a:off x="3367" y="1114"/>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05" name="Oval 104"/>
              <p:cNvSpPr>
                <a:spLocks noChangeArrowheads="1"/>
              </p:cNvSpPr>
              <p:nvPr userDrawn="1"/>
            </p:nvSpPr>
            <p:spPr bwMode="auto">
              <a:xfrm>
                <a:off x="3661" y="1114"/>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06" name="Oval 105"/>
              <p:cNvSpPr>
                <a:spLocks noChangeArrowheads="1"/>
              </p:cNvSpPr>
              <p:nvPr userDrawn="1"/>
            </p:nvSpPr>
            <p:spPr bwMode="auto">
              <a:xfrm>
                <a:off x="3935" y="1114"/>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07" name="Oval 106"/>
              <p:cNvSpPr>
                <a:spLocks noChangeArrowheads="1"/>
              </p:cNvSpPr>
              <p:nvPr userDrawn="1"/>
            </p:nvSpPr>
            <p:spPr bwMode="auto">
              <a:xfrm>
                <a:off x="4223" y="1114"/>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08" name="Oval 107"/>
              <p:cNvSpPr>
                <a:spLocks noChangeArrowheads="1"/>
              </p:cNvSpPr>
              <p:nvPr userDrawn="1"/>
            </p:nvSpPr>
            <p:spPr bwMode="auto">
              <a:xfrm>
                <a:off x="4498" y="1114"/>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09" name="Oval 108"/>
              <p:cNvSpPr>
                <a:spLocks noChangeArrowheads="1"/>
              </p:cNvSpPr>
              <p:nvPr userDrawn="1"/>
            </p:nvSpPr>
            <p:spPr bwMode="auto">
              <a:xfrm>
                <a:off x="4792" y="1114"/>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10" name="Oval 109"/>
              <p:cNvSpPr>
                <a:spLocks noChangeArrowheads="1"/>
              </p:cNvSpPr>
              <p:nvPr userDrawn="1"/>
            </p:nvSpPr>
            <p:spPr bwMode="auto">
              <a:xfrm>
                <a:off x="5066" y="1114"/>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11" name="Oval 110"/>
              <p:cNvSpPr>
                <a:spLocks noChangeArrowheads="1"/>
              </p:cNvSpPr>
              <p:nvPr userDrawn="1"/>
            </p:nvSpPr>
            <p:spPr bwMode="auto">
              <a:xfrm>
                <a:off x="5354" y="1114"/>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12" name="Oval 111"/>
              <p:cNvSpPr>
                <a:spLocks noChangeArrowheads="1"/>
              </p:cNvSpPr>
              <p:nvPr userDrawn="1"/>
            </p:nvSpPr>
            <p:spPr bwMode="auto">
              <a:xfrm>
                <a:off x="0" y="135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13" name="Oval 112"/>
              <p:cNvSpPr>
                <a:spLocks noChangeArrowheads="1"/>
              </p:cNvSpPr>
              <p:nvPr userDrawn="1"/>
            </p:nvSpPr>
            <p:spPr bwMode="auto">
              <a:xfrm>
                <a:off x="291" y="135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14" name="Oval 113"/>
              <p:cNvSpPr>
                <a:spLocks noChangeArrowheads="1"/>
              </p:cNvSpPr>
              <p:nvPr userDrawn="1"/>
            </p:nvSpPr>
            <p:spPr bwMode="auto">
              <a:xfrm>
                <a:off x="568" y="135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15" name="Oval 114"/>
              <p:cNvSpPr>
                <a:spLocks noChangeArrowheads="1"/>
              </p:cNvSpPr>
              <p:nvPr userDrawn="1"/>
            </p:nvSpPr>
            <p:spPr bwMode="auto">
              <a:xfrm>
                <a:off x="853" y="135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16" name="Oval 115"/>
              <p:cNvSpPr>
                <a:spLocks noChangeArrowheads="1"/>
              </p:cNvSpPr>
              <p:nvPr userDrawn="1"/>
            </p:nvSpPr>
            <p:spPr bwMode="auto">
              <a:xfrm>
                <a:off x="1138" y="135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17" name="Oval 116"/>
              <p:cNvSpPr>
                <a:spLocks noChangeArrowheads="1"/>
              </p:cNvSpPr>
              <p:nvPr userDrawn="1"/>
            </p:nvSpPr>
            <p:spPr bwMode="auto">
              <a:xfrm>
                <a:off x="1429" y="135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18" name="Oval 117"/>
              <p:cNvSpPr>
                <a:spLocks noChangeArrowheads="1"/>
              </p:cNvSpPr>
              <p:nvPr userDrawn="1"/>
            </p:nvSpPr>
            <p:spPr bwMode="auto">
              <a:xfrm>
                <a:off x="1706" y="135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19" name="Oval 118"/>
              <p:cNvSpPr>
                <a:spLocks noChangeArrowheads="1"/>
              </p:cNvSpPr>
              <p:nvPr userDrawn="1"/>
            </p:nvSpPr>
            <p:spPr bwMode="auto">
              <a:xfrm>
                <a:off x="1991" y="135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20" name="Oval 119"/>
              <p:cNvSpPr>
                <a:spLocks noChangeArrowheads="1"/>
              </p:cNvSpPr>
              <p:nvPr userDrawn="1"/>
            </p:nvSpPr>
            <p:spPr bwMode="auto">
              <a:xfrm>
                <a:off x="2254" y="135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21" name="Oval 120"/>
              <p:cNvSpPr>
                <a:spLocks noChangeArrowheads="1"/>
              </p:cNvSpPr>
              <p:nvPr userDrawn="1"/>
            </p:nvSpPr>
            <p:spPr bwMode="auto">
              <a:xfrm>
                <a:off x="2545" y="135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22" name="Oval 121"/>
              <p:cNvSpPr>
                <a:spLocks noChangeArrowheads="1"/>
              </p:cNvSpPr>
              <p:nvPr userDrawn="1"/>
            </p:nvSpPr>
            <p:spPr bwMode="auto">
              <a:xfrm>
                <a:off x="2819" y="135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23" name="Oval 122"/>
              <p:cNvSpPr>
                <a:spLocks noChangeArrowheads="1"/>
              </p:cNvSpPr>
              <p:nvPr userDrawn="1"/>
            </p:nvSpPr>
            <p:spPr bwMode="auto">
              <a:xfrm>
                <a:off x="3107" y="135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24" name="Oval 123"/>
              <p:cNvSpPr>
                <a:spLocks noChangeArrowheads="1"/>
              </p:cNvSpPr>
              <p:nvPr userDrawn="1"/>
            </p:nvSpPr>
            <p:spPr bwMode="auto">
              <a:xfrm>
                <a:off x="3367" y="135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25" name="Oval 124"/>
              <p:cNvSpPr>
                <a:spLocks noChangeArrowheads="1"/>
              </p:cNvSpPr>
              <p:nvPr userDrawn="1"/>
            </p:nvSpPr>
            <p:spPr bwMode="auto">
              <a:xfrm>
                <a:off x="3661" y="135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26" name="Oval 125"/>
              <p:cNvSpPr>
                <a:spLocks noChangeArrowheads="1"/>
              </p:cNvSpPr>
              <p:nvPr userDrawn="1"/>
            </p:nvSpPr>
            <p:spPr bwMode="auto">
              <a:xfrm>
                <a:off x="3935" y="135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27" name="Oval 126"/>
              <p:cNvSpPr>
                <a:spLocks noChangeArrowheads="1"/>
              </p:cNvSpPr>
              <p:nvPr userDrawn="1"/>
            </p:nvSpPr>
            <p:spPr bwMode="auto">
              <a:xfrm>
                <a:off x="4223" y="135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28" name="Oval 127"/>
              <p:cNvSpPr>
                <a:spLocks noChangeArrowheads="1"/>
              </p:cNvSpPr>
              <p:nvPr userDrawn="1"/>
            </p:nvSpPr>
            <p:spPr bwMode="auto">
              <a:xfrm>
                <a:off x="4498" y="135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29" name="Oval 128"/>
              <p:cNvSpPr>
                <a:spLocks noChangeArrowheads="1"/>
              </p:cNvSpPr>
              <p:nvPr userDrawn="1"/>
            </p:nvSpPr>
            <p:spPr bwMode="auto">
              <a:xfrm>
                <a:off x="4792" y="135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30" name="Oval 129"/>
              <p:cNvSpPr>
                <a:spLocks noChangeArrowheads="1"/>
              </p:cNvSpPr>
              <p:nvPr userDrawn="1"/>
            </p:nvSpPr>
            <p:spPr bwMode="auto">
              <a:xfrm>
                <a:off x="5066" y="135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31" name="Oval 130"/>
              <p:cNvSpPr>
                <a:spLocks noChangeArrowheads="1"/>
              </p:cNvSpPr>
              <p:nvPr userDrawn="1"/>
            </p:nvSpPr>
            <p:spPr bwMode="auto">
              <a:xfrm>
                <a:off x="5354" y="1355"/>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32" name="Oval 131"/>
              <p:cNvSpPr>
                <a:spLocks noChangeArrowheads="1"/>
              </p:cNvSpPr>
              <p:nvPr userDrawn="1"/>
            </p:nvSpPr>
            <p:spPr bwMode="auto">
              <a:xfrm>
                <a:off x="3107" y="0"/>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33" name="Oval 132"/>
              <p:cNvSpPr>
                <a:spLocks noChangeArrowheads="1"/>
              </p:cNvSpPr>
              <p:nvPr userDrawn="1"/>
            </p:nvSpPr>
            <p:spPr bwMode="auto">
              <a:xfrm>
                <a:off x="3367" y="0"/>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34" name="Oval 133"/>
              <p:cNvSpPr>
                <a:spLocks noChangeArrowheads="1"/>
              </p:cNvSpPr>
              <p:nvPr userDrawn="1"/>
            </p:nvSpPr>
            <p:spPr bwMode="auto">
              <a:xfrm>
                <a:off x="3661" y="0"/>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35" name="Oval 134"/>
              <p:cNvSpPr>
                <a:spLocks noChangeArrowheads="1"/>
              </p:cNvSpPr>
              <p:nvPr userDrawn="1"/>
            </p:nvSpPr>
            <p:spPr bwMode="auto">
              <a:xfrm>
                <a:off x="3935" y="0"/>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36" name="Oval 135"/>
              <p:cNvSpPr>
                <a:spLocks noChangeArrowheads="1"/>
              </p:cNvSpPr>
              <p:nvPr userDrawn="1"/>
            </p:nvSpPr>
            <p:spPr bwMode="auto">
              <a:xfrm>
                <a:off x="4223" y="0"/>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37" name="Oval 136"/>
              <p:cNvSpPr>
                <a:spLocks noChangeArrowheads="1"/>
              </p:cNvSpPr>
              <p:nvPr userDrawn="1"/>
            </p:nvSpPr>
            <p:spPr bwMode="auto">
              <a:xfrm>
                <a:off x="4498" y="0"/>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38" name="Oval 137"/>
              <p:cNvSpPr>
                <a:spLocks noChangeArrowheads="1"/>
              </p:cNvSpPr>
              <p:nvPr userDrawn="1"/>
            </p:nvSpPr>
            <p:spPr bwMode="auto">
              <a:xfrm>
                <a:off x="4792" y="0"/>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39" name="Oval 138"/>
              <p:cNvSpPr>
                <a:spLocks noChangeArrowheads="1"/>
              </p:cNvSpPr>
              <p:nvPr userDrawn="1"/>
            </p:nvSpPr>
            <p:spPr bwMode="auto">
              <a:xfrm>
                <a:off x="5066" y="0"/>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40" name="Oval 139"/>
              <p:cNvSpPr>
                <a:spLocks noChangeArrowheads="1"/>
              </p:cNvSpPr>
              <p:nvPr userDrawn="1"/>
            </p:nvSpPr>
            <p:spPr bwMode="auto">
              <a:xfrm>
                <a:off x="5354" y="0"/>
                <a:ext cx="80" cy="80"/>
              </a:xfrm>
              <a:prstGeom prst="ellipse">
                <a:avLst/>
              </a:prstGeom>
              <a:solidFill>
                <a:schemeClr val="bg1"/>
              </a:solidFill>
              <a:ln>
                <a:noFill/>
              </a:ln>
              <a:effectLst>
                <a:prstShdw prst="shdw17" dist="40161" dir="1106097">
                  <a:schemeClr val="hlink"/>
                </a:prstShdw>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grpSp>
      </p:grpSp>
      <p:sp>
        <p:nvSpPr>
          <p:cNvPr id="2191" name="Rectangle 143"/>
          <p:cNvSpPr>
            <a:spLocks noGrp="1" noChangeArrowheads="1"/>
          </p:cNvSpPr>
          <p:nvPr>
            <p:ph type="ctrTitle" sz="quarter" hasCustomPrompt="1"/>
          </p:nvPr>
        </p:nvSpPr>
        <p:spPr>
          <a:xfrm>
            <a:off x="0" y="2533650"/>
            <a:ext cx="8723313" cy="1123950"/>
          </a:xfrm>
        </p:spPr>
        <p:txBody>
          <a:bodyPr/>
          <a:lstStyle>
            <a:lvl1pPr algn="r">
              <a:defRPr sz="4800">
                <a:solidFill>
                  <a:schemeClr val="bg1"/>
                </a:solidFill>
                <a:ea typeface="Gulim" pitchFamily="34" charset="-127"/>
              </a:defRPr>
            </a:lvl1pPr>
          </a:lstStyle>
          <a:p>
            <a:pPr lvl="0"/>
            <a:r>
              <a:rPr lang="en-US" altLang="zh-CN" noProof="0"/>
              <a:t>PowerPoint Template</a:t>
            </a:r>
          </a:p>
        </p:txBody>
      </p:sp>
      <p:sp>
        <p:nvSpPr>
          <p:cNvPr id="141" name="Rectangle 140"/>
          <p:cNvSpPr>
            <a:spLocks noGrp="1" noChangeArrowheads="1"/>
          </p:cNvSpPr>
          <p:nvPr>
            <p:ph type="dt" sz="quarter" idx="10"/>
          </p:nvPr>
        </p:nvSpPr>
        <p:spPr bwMode="auto">
          <a:xfrm>
            <a:off x="457200" y="6553200"/>
            <a:ext cx="2133600" cy="152400"/>
          </a:xfrm>
          <a:prstGeom prst="rect">
            <a:avLst/>
          </a:prstGeom>
        </p:spPr>
        <p:txBody>
          <a:bodyPr vert="horz" wrap="square" lIns="91440" tIns="45720" rIns="91440" bIns="45720" numCol="1" anchor="t" anchorCtr="0" compatLnSpc="1"/>
          <a:lstStyle>
            <a:lvl1pPr eaLnBrk="1" hangingPunct="1">
              <a:buFont typeface="Arial" panose="020B0604020202020204" pitchFamily="34" charset="0"/>
              <a:buNone/>
              <a:defRPr sz="1400">
                <a:effectLst>
                  <a:outerShdw blurRad="38100" dist="38100" dir="2700000" algn="tl">
                    <a:srgbClr val="C0C0C0"/>
                  </a:outerShdw>
                </a:effectLst>
                <a:ea typeface="Gulim" pitchFamily="34" charset="-127"/>
              </a:defRPr>
            </a:lvl1pPr>
          </a:lstStyle>
          <a:p>
            <a:pPr>
              <a:defRPr/>
            </a:pPr>
            <a:endParaRPr lang="en-US" altLang="zh-CN"/>
          </a:p>
        </p:txBody>
      </p:sp>
      <p:sp>
        <p:nvSpPr>
          <p:cNvPr id="142" name="Rectangle 141"/>
          <p:cNvSpPr>
            <a:spLocks noGrp="1" noChangeArrowheads="1"/>
          </p:cNvSpPr>
          <p:nvPr>
            <p:ph type="ftr" sz="quarter" idx="11"/>
          </p:nvPr>
        </p:nvSpPr>
        <p:spPr>
          <a:xfrm>
            <a:off x="3200400" y="6629400"/>
            <a:ext cx="2895600" cy="152400"/>
          </a:xfrm>
        </p:spPr>
        <p:txBody>
          <a:bodyPr/>
          <a:lstStyle>
            <a:lvl1pPr algn="ctr">
              <a:defRPr b="0">
                <a:solidFill>
                  <a:schemeClr val="tx1"/>
                </a:solidFill>
                <a:effectLst>
                  <a:outerShdw blurRad="38100" dist="38100" dir="2700000" algn="tl">
                    <a:srgbClr val="C0C0C0"/>
                  </a:outerShdw>
                </a:effectLst>
                <a:latin typeface="Times New Roman" panose="02020603050405020304" pitchFamily="18" charset="0"/>
              </a:defRPr>
            </a:lvl1pPr>
          </a:lstStyle>
          <a:p>
            <a:pPr>
              <a:defRPr/>
            </a:pPr>
            <a:endParaRPr lang="en-US" altLang="zh-CN"/>
          </a:p>
        </p:txBody>
      </p:sp>
      <p:sp>
        <p:nvSpPr>
          <p:cNvPr id="143" name="Rectangle 142"/>
          <p:cNvSpPr>
            <a:spLocks noGrp="1" noChangeArrowheads="1"/>
          </p:cNvSpPr>
          <p:nvPr>
            <p:ph type="sldNum" sz="quarter" idx="12"/>
          </p:nvPr>
        </p:nvSpPr>
        <p:spPr>
          <a:xfrm>
            <a:off x="6610350" y="6553200"/>
            <a:ext cx="2133600" cy="152400"/>
          </a:xfrm>
        </p:spPr>
        <p:txBody>
          <a:bodyPr/>
          <a:lstStyle>
            <a:lvl1pPr algn="r">
              <a:defRPr sz="1400" b="0" smtClean="0">
                <a:solidFill>
                  <a:schemeClr val="tx1"/>
                </a:solidFill>
                <a:effectLst>
                  <a:outerShdw blurRad="38100" dist="38100" dir="2700000" algn="tl">
                    <a:srgbClr val="C0C0C0"/>
                  </a:outerShdw>
                </a:effectLst>
                <a:latin typeface="Times New Roman" panose="02020603050405020304" pitchFamily="18" charset="0"/>
              </a:defRPr>
            </a:lvl1pPr>
          </a:lstStyle>
          <a:p>
            <a:pPr>
              <a:defRPr/>
            </a:pPr>
            <a:fld id="{C14BBFD1-F5DA-4866-B69B-FCFE29535F68}" type="slidenum">
              <a:rPr lang="ko-KR" altLang="en-US"/>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ftr" sz="quarter" idx="10"/>
          </p:nvPr>
        </p:nvSpPr>
        <p:spPr/>
        <p:txBody>
          <a:bodyPr/>
          <a:lstStyle>
            <a:lvl1pPr>
              <a:defRPr/>
            </a:lvl1pPr>
          </a:lstStyle>
          <a:p>
            <a:pPr>
              <a:defRPr/>
            </a:pPr>
            <a:r>
              <a:rPr lang="zh-CN" altLang="en-US"/>
              <a:t>河北工业大学</a:t>
            </a:r>
            <a:endParaRPr lang="en-US" altLang="zh-CN"/>
          </a:p>
        </p:txBody>
      </p:sp>
      <p:sp>
        <p:nvSpPr>
          <p:cNvPr id="5" name="Rectangle 7"/>
          <p:cNvSpPr>
            <a:spLocks noGrp="1" noChangeArrowheads="1"/>
          </p:cNvSpPr>
          <p:nvPr>
            <p:ph type="sldNum" sz="quarter" idx="11"/>
          </p:nvPr>
        </p:nvSpPr>
        <p:spPr/>
        <p:txBody>
          <a:bodyPr/>
          <a:lstStyle>
            <a:lvl1pPr>
              <a:defRPr/>
            </a:lvl1pPr>
          </a:lstStyle>
          <a:p>
            <a:pPr>
              <a:defRPr/>
            </a:pPr>
            <a:fld id="{538640DE-C41C-4577-BDC0-7B8551383E1A}" type="slidenum">
              <a:rPr lang="ko-KR" altLang="en-US"/>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5600" y="152400"/>
            <a:ext cx="2133600" cy="5943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4800" y="152400"/>
            <a:ext cx="6248400" cy="5943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ftr" sz="quarter" idx="10"/>
          </p:nvPr>
        </p:nvSpPr>
        <p:spPr/>
        <p:txBody>
          <a:bodyPr/>
          <a:lstStyle>
            <a:lvl1pPr>
              <a:defRPr/>
            </a:lvl1pPr>
          </a:lstStyle>
          <a:p>
            <a:pPr>
              <a:defRPr/>
            </a:pPr>
            <a:r>
              <a:rPr lang="zh-CN" altLang="en-US"/>
              <a:t>河北工业大学</a:t>
            </a:r>
            <a:endParaRPr lang="en-US" altLang="zh-CN"/>
          </a:p>
        </p:txBody>
      </p:sp>
      <p:sp>
        <p:nvSpPr>
          <p:cNvPr id="5" name="Rectangle 7"/>
          <p:cNvSpPr>
            <a:spLocks noGrp="1" noChangeArrowheads="1"/>
          </p:cNvSpPr>
          <p:nvPr>
            <p:ph type="sldNum" sz="quarter" idx="11"/>
          </p:nvPr>
        </p:nvSpPr>
        <p:spPr/>
        <p:txBody>
          <a:bodyPr/>
          <a:lstStyle>
            <a:lvl1pPr>
              <a:defRPr/>
            </a:lvl1pPr>
          </a:lstStyle>
          <a:p>
            <a:pPr>
              <a:defRPr/>
            </a:pPr>
            <a:fld id="{D7CE0EC1-794D-40DD-987C-D777CDFFEE8A}" type="slidenum">
              <a:rPr lang="ko-KR" altLang="en-US"/>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ftr" sz="quarter" idx="10"/>
          </p:nvPr>
        </p:nvSpPr>
        <p:spPr/>
        <p:txBody>
          <a:bodyPr/>
          <a:lstStyle>
            <a:lvl1pPr>
              <a:defRPr/>
            </a:lvl1pPr>
          </a:lstStyle>
          <a:p>
            <a:pPr>
              <a:defRPr/>
            </a:pPr>
            <a:r>
              <a:rPr lang="zh-CN" altLang="en-US"/>
              <a:t>河北工业大学</a:t>
            </a:r>
            <a:endParaRPr lang="en-US" altLang="zh-CN"/>
          </a:p>
        </p:txBody>
      </p:sp>
      <p:sp>
        <p:nvSpPr>
          <p:cNvPr id="5" name="Rectangle 7"/>
          <p:cNvSpPr>
            <a:spLocks noGrp="1" noChangeArrowheads="1"/>
          </p:cNvSpPr>
          <p:nvPr>
            <p:ph type="sldNum" sz="quarter" idx="11"/>
          </p:nvPr>
        </p:nvSpPr>
        <p:spPr/>
        <p:txBody>
          <a:bodyPr/>
          <a:lstStyle>
            <a:lvl1pPr>
              <a:defRPr/>
            </a:lvl1pPr>
          </a:lstStyle>
          <a:p>
            <a:pPr>
              <a:defRPr/>
            </a:pPr>
            <a:fld id="{BE0FFA12-B98E-4F55-BE3B-D5641EB66EA3}" type="slidenum">
              <a:rPr lang="ko-KR" altLang="en-US"/>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ftr" sz="quarter" idx="10"/>
          </p:nvPr>
        </p:nvSpPr>
        <p:spPr/>
        <p:txBody>
          <a:bodyPr/>
          <a:lstStyle>
            <a:lvl1pPr>
              <a:defRPr/>
            </a:lvl1pPr>
          </a:lstStyle>
          <a:p>
            <a:pPr>
              <a:defRPr/>
            </a:pPr>
            <a:r>
              <a:rPr lang="zh-CN" altLang="en-US"/>
              <a:t>河北工业大学</a:t>
            </a:r>
            <a:endParaRPr lang="en-US" altLang="zh-CN"/>
          </a:p>
        </p:txBody>
      </p:sp>
      <p:sp>
        <p:nvSpPr>
          <p:cNvPr id="5" name="Rectangle 7"/>
          <p:cNvSpPr>
            <a:spLocks noGrp="1" noChangeArrowheads="1"/>
          </p:cNvSpPr>
          <p:nvPr>
            <p:ph type="sldNum" sz="quarter" idx="11"/>
          </p:nvPr>
        </p:nvSpPr>
        <p:spPr/>
        <p:txBody>
          <a:bodyPr/>
          <a:lstStyle>
            <a:lvl1pPr>
              <a:defRPr/>
            </a:lvl1pPr>
          </a:lstStyle>
          <a:p>
            <a:pPr>
              <a:defRPr/>
            </a:pPr>
            <a:fld id="{FD16A6D6-7699-459E-9808-B21058BEF58A}" type="slidenum">
              <a:rPr lang="ko-KR" altLang="en-US"/>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81000" y="11430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86300" y="1143000"/>
            <a:ext cx="41529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ftr" sz="quarter" idx="10"/>
          </p:nvPr>
        </p:nvSpPr>
        <p:spPr/>
        <p:txBody>
          <a:bodyPr/>
          <a:lstStyle>
            <a:lvl1pPr>
              <a:defRPr/>
            </a:lvl1pPr>
          </a:lstStyle>
          <a:p>
            <a:pPr>
              <a:defRPr/>
            </a:pPr>
            <a:r>
              <a:rPr lang="zh-CN" altLang="en-US"/>
              <a:t>河北工业大学</a:t>
            </a:r>
            <a:endParaRPr lang="en-US" altLang="zh-CN"/>
          </a:p>
        </p:txBody>
      </p:sp>
      <p:sp>
        <p:nvSpPr>
          <p:cNvPr id="6" name="Rectangle 7"/>
          <p:cNvSpPr>
            <a:spLocks noGrp="1" noChangeArrowheads="1"/>
          </p:cNvSpPr>
          <p:nvPr>
            <p:ph type="sldNum" sz="quarter" idx="11"/>
          </p:nvPr>
        </p:nvSpPr>
        <p:spPr/>
        <p:txBody>
          <a:bodyPr/>
          <a:lstStyle>
            <a:lvl1pPr>
              <a:defRPr/>
            </a:lvl1pPr>
          </a:lstStyle>
          <a:p>
            <a:pPr>
              <a:defRPr/>
            </a:pPr>
            <a:fld id="{5F91075F-3D25-4152-B32E-C03BCB50C62C}" type="slidenum">
              <a:rPr lang="ko-KR" altLang="en-US"/>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ftr" sz="quarter" idx="10"/>
          </p:nvPr>
        </p:nvSpPr>
        <p:spPr/>
        <p:txBody>
          <a:bodyPr/>
          <a:lstStyle>
            <a:lvl1pPr>
              <a:defRPr/>
            </a:lvl1pPr>
          </a:lstStyle>
          <a:p>
            <a:pPr>
              <a:defRPr/>
            </a:pPr>
            <a:r>
              <a:rPr lang="zh-CN" altLang="en-US"/>
              <a:t>河北工业大学</a:t>
            </a:r>
            <a:endParaRPr lang="en-US" altLang="zh-CN"/>
          </a:p>
        </p:txBody>
      </p:sp>
      <p:sp>
        <p:nvSpPr>
          <p:cNvPr id="8" name="Rectangle 7"/>
          <p:cNvSpPr>
            <a:spLocks noGrp="1" noChangeArrowheads="1"/>
          </p:cNvSpPr>
          <p:nvPr>
            <p:ph type="sldNum" sz="quarter" idx="11"/>
          </p:nvPr>
        </p:nvSpPr>
        <p:spPr/>
        <p:txBody>
          <a:bodyPr/>
          <a:lstStyle>
            <a:lvl1pPr>
              <a:defRPr/>
            </a:lvl1pPr>
          </a:lstStyle>
          <a:p>
            <a:pPr>
              <a:defRPr/>
            </a:pPr>
            <a:fld id="{A750CA6E-2373-459F-93CD-93646168FAE8}" type="slidenum">
              <a:rPr lang="ko-KR" altLang="en-US"/>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ftr" sz="quarter" idx="10"/>
          </p:nvPr>
        </p:nvSpPr>
        <p:spPr/>
        <p:txBody>
          <a:bodyPr/>
          <a:lstStyle>
            <a:lvl1pPr>
              <a:defRPr/>
            </a:lvl1pPr>
          </a:lstStyle>
          <a:p>
            <a:pPr>
              <a:defRPr/>
            </a:pPr>
            <a:r>
              <a:rPr lang="zh-CN" altLang="en-US"/>
              <a:t>河北工业大学</a:t>
            </a:r>
            <a:endParaRPr lang="en-US" altLang="zh-CN"/>
          </a:p>
        </p:txBody>
      </p:sp>
      <p:sp>
        <p:nvSpPr>
          <p:cNvPr id="4" name="Rectangle 7"/>
          <p:cNvSpPr>
            <a:spLocks noGrp="1" noChangeArrowheads="1"/>
          </p:cNvSpPr>
          <p:nvPr>
            <p:ph type="sldNum" sz="quarter" idx="11"/>
          </p:nvPr>
        </p:nvSpPr>
        <p:spPr/>
        <p:txBody>
          <a:bodyPr/>
          <a:lstStyle>
            <a:lvl1pPr>
              <a:defRPr/>
            </a:lvl1pPr>
          </a:lstStyle>
          <a:p>
            <a:pPr>
              <a:defRPr/>
            </a:pPr>
            <a:fld id="{7EB78436-4954-4A91-AFA3-97BFC1D8C218}" type="slidenum">
              <a:rPr lang="ko-KR" altLang="en-US"/>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p:txBody>
          <a:bodyPr/>
          <a:lstStyle>
            <a:lvl1pPr>
              <a:defRPr/>
            </a:lvl1pPr>
          </a:lstStyle>
          <a:p>
            <a:pPr>
              <a:defRPr/>
            </a:pPr>
            <a:r>
              <a:rPr lang="zh-CN" altLang="en-US"/>
              <a:t>河北工业大学</a:t>
            </a:r>
            <a:endParaRPr lang="en-US" altLang="zh-CN"/>
          </a:p>
        </p:txBody>
      </p:sp>
      <p:sp>
        <p:nvSpPr>
          <p:cNvPr id="3" name="Rectangle 7"/>
          <p:cNvSpPr>
            <a:spLocks noGrp="1" noChangeArrowheads="1"/>
          </p:cNvSpPr>
          <p:nvPr>
            <p:ph type="sldNum" sz="quarter" idx="11"/>
          </p:nvPr>
        </p:nvSpPr>
        <p:spPr/>
        <p:txBody>
          <a:bodyPr/>
          <a:lstStyle>
            <a:lvl1pPr>
              <a:defRPr/>
            </a:lvl1pPr>
          </a:lstStyle>
          <a:p>
            <a:pPr>
              <a:defRPr/>
            </a:pPr>
            <a:fld id="{E688B2B2-E8AD-471A-8312-72229F8446DB}" type="slidenum">
              <a:rPr lang="ko-KR" altLang="en-US"/>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ftr" sz="quarter" idx="10"/>
          </p:nvPr>
        </p:nvSpPr>
        <p:spPr/>
        <p:txBody>
          <a:bodyPr/>
          <a:lstStyle>
            <a:lvl1pPr>
              <a:defRPr/>
            </a:lvl1pPr>
          </a:lstStyle>
          <a:p>
            <a:pPr>
              <a:defRPr/>
            </a:pPr>
            <a:r>
              <a:rPr lang="zh-CN" altLang="en-US"/>
              <a:t>河北工业大学</a:t>
            </a:r>
            <a:endParaRPr lang="en-US" altLang="zh-CN"/>
          </a:p>
        </p:txBody>
      </p:sp>
      <p:sp>
        <p:nvSpPr>
          <p:cNvPr id="6" name="Rectangle 7"/>
          <p:cNvSpPr>
            <a:spLocks noGrp="1" noChangeArrowheads="1"/>
          </p:cNvSpPr>
          <p:nvPr>
            <p:ph type="sldNum" sz="quarter" idx="11"/>
          </p:nvPr>
        </p:nvSpPr>
        <p:spPr/>
        <p:txBody>
          <a:bodyPr/>
          <a:lstStyle>
            <a:lvl1pPr>
              <a:defRPr/>
            </a:lvl1pPr>
          </a:lstStyle>
          <a:p>
            <a:pPr>
              <a:defRPr/>
            </a:pPr>
            <a:fld id="{E00F5479-AA4F-4289-972E-1B7552CA3FF4}" type="slidenum">
              <a:rPr lang="ko-KR" altLang="en-US"/>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ftr" sz="quarter" idx="10"/>
          </p:nvPr>
        </p:nvSpPr>
        <p:spPr/>
        <p:txBody>
          <a:bodyPr/>
          <a:lstStyle>
            <a:lvl1pPr>
              <a:defRPr/>
            </a:lvl1pPr>
          </a:lstStyle>
          <a:p>
            <a:pPr>
              <a:defRPr/>
            </a:pPr>
            <a:r>
              <a:rPr lang="zh-CN" altLang="en-US"/>
              <a:t>河北工业大学</a:t>
            </a:r>
            <a:endParaRPr lang="en-US" altLang="zh-CN"/>
          </a:p>
        </p:txBody>
      </p:sp>
      <p:sp>
        <p:nvSpPr>
          <p:cNvPr id="6" name="Rectangle 7"/>
          <p:cNvSpPr>
            <a:spLocks noGrp="1" noChangeArrowheads="1"/>
          </p:cNvSpPr>
          <p:nvPr>
            <p:ph type="sldNum" sz="quarter" idx="11"/>
          </p:nvPr>
        </p:nvSpPr>
        <p:spPr/>
        <p:txBody>
          <a:bodyPr/>
          <a:lstStyle>
            <a:lvl1pPr>
              <a:defRPr/>
            </a:lvl1pPr>
          </a:lstStyle>
          <a:p>
            <a:pPr>
              <a:defRPr/>
            </a:pPr>
            <a:fld id="{2FDE7375-78C3-48B3-A2CF-ECF5D35C43CE}" type="slidenum">
              <a:rPr lang="ko-KR" altLang="en-US"/>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2"/>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0"/>
            <a:ext cx="9144000" cy="838200"/>
          </a:xfrm>
          <a:prstGeom prst="rect">
            <a:avLst/>
          </a:prstGeom>
          <a:gradFill rotWithShape="0">
            <a:gsLst>
              <a:gs pos="0">
                <a:schemeClr val="hlink"/>
              </a:gs>
              <a:gs pos="100000">
                <a:schemeClr val="hlink">
                  <a:gamma/>
                  <a:tint val="21176"/>
                  <a:invGamma/>
                </a:schemeClr>
              </a:gs>
            </a:gsLst>
            <a:lin ang="0" scaled="1"/>
          </a:gradFill>
          <a:ln>
            <a:noFill/>
          </a:ln>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027" name="Rectangle 3"/>
          <p:cNvSpPr>
            <a:spLocks noChangeArrowheads="1"/>
          </p:cNvSpPr>
          <p:nvPr/>
        </p:nvSpPr>
        <p:spPr bwMode="auto">
          <a:xfrm>
            <a:off x="0" y="990600"/>
            <a:ext cx="9144000" cy="3657600"/>
          </a:xfrm>
          <a:prstGeom prst="rect">
            <a:avLst/>
          </a:prstGeom>
          <a:solidFill>
            <a:schemeClr val="bg1"/>
          </a:solidFill>
          <a:ln>
            <a:noFill/>
          </a:ln>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028" name="AutoShape 4"/>
          <p:cNvSpPr>
            <a:spLocks noChangeArrowheads="1"/>
          </p:cNvSpPr>
          <p:nvPr/>
        </p:nvSpPr>
        <p:spPr bwMode="auto">
          <a:xfrm>
            <a:off x="0" y="3886200"/>
            <a:ext cx="9144000" cy="2971800"/>
          </a:xfrm>
          <a:prstGeom prst="flowChartDocument">
            <a:avLst/>
          </a:prstGeom>
          <a:solidFill>
            <a:schemeClr val="bg1"/>
          </a:solidFill>
          <a:ln>
            <a:noFill/>
          </a:ln>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029" name="Rectangle 5"/>
          <p:cNvSpPr>
            <a:spLocks noGrp="1" noChangeArrowheads="1"/>
          </p:cNvSpPr>
          <p:nvPr>
            <p:ph type="body" idx="1"/>
          </p:nvPr>
        </p:nvSpPr>
        <p:spPr bwMode="auto">
          <a:xfrm>
            <a:off x="381000" y="1143000"/>
            <a:ext cx="84582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en-US" altLang="zh-CN"/>
              <a:t> 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p:cNvSpPr>
            <a:spLocks noGrp="1" noChangeArrowheads="1"/>
          </p:cNvSpPr>
          <p:nvPr>
            <p:ph type="ftr" sz="quarter" idx="3"/>
          </p:nvPr>
        </p:nvSpPr>
        <p:spPr bwMode="auto">
          <a:xfrm>
            <a:off x="5867400" y="6477000"/>
            <a:ext cx="2743200" cy="304800"/>
          </a:xfrm>
          <a:prstGeom prst="rect">
            <a:avLst/>
          </a:prstGeom>
          <a:noFill/>
          <a:ln>
            <a:noFill/>
          </a:ln>
          <a:effectLst/>
        </p:spPr>
        <p:txBody>
          <a:bodyPr vert="horz" wrap="square" lIns="91440" tIns="45720" rIns="91440" bIns="45720" numCol="1" anchor="t" anchorCtr="0" compatLnSpc="1"/>
          <a:lstStyle>
            <a:lvl1pPr algn="r" eaLnBrk="1" hangingPunct="1">
              <a:buFont typeface="Arial" panose="020B0604020202020204" pitchFamily="34" charset="0"/>
              <a:buNone/>
              <a:defRPr sz="1400" b="1" dirty="0">
                <a:solidFill>
                  <a:schemeClr val="hlink"/>
                </a:solidFill>
                <a:latin typeface="+mn-lt"/>
                <a:ea typeface="Gulim" pitchFamily="34" charset="-127"/>
              </a:defRPr>
            </a:lvl1pPr>
          </a:lstStyle>
          <a:p>
            <a:pPr>
              <a:defRPr/>
            </a:pPr>
            <a:r>
              <a:rPr lang="zh-CN" altLang="en-US"/>
              <a:t>河北工业大学</a:t>
            </a:r>
            <a:endParaRPr lang="en-US" altLang="zh-CN"/>
          </a:p>
        </p:txBody>
      </p:sp>
      <p:sp>
        <p:nvSpPr>
          <p:cNvPr id="1031" name="Rectangle 7"/>
          <p:cNvSpPr>
            <a:spLocks noGrp="1" noChangeArrowheads="1"/>
          </p:cNvSpPr>
          <p:nvPr>
            <p:ph type="sldNum" sz="quarter" idx="4"/>
          </p:nvPr>
        </p:nvSpPr>
        <p:spPr bwMode="auto">
          <a:xfrm>
            <a:off x="8610600" y="6477000"/>
            <a:ext cx="533400" cy="304800"/>
          </a:xfrm>
          <a:prstGeom prst="rect">
            <a:avLst/>
          </a:prstGeom>
          <a:noFill/>
          <a:ln>
            <a:noFill/>
          </a:ln>
          <a:effectLst/>
        </p:spPr>
        <p:txBody>
          <a:bodyPr vert="horz" wrap="square" lIns="91440" tIns="45720" rIns="91440" bIns="45720" numCol="1" anchor="t" anchorCtr="0" compatLnSpc="1"/>
          <a:lstStyle>
            <a:lvl1pPr algn="ctr" eaLnBrk="1" hangingPunct="1">
              <a:buFont typeface="Arial" panose="020B0604020202020204" pitchFamily="34" charset="0"/>
              <a:buNone/>
              <a:defRPr sz="1200" b="1" smtClean="0">
                <a:solidFill>
                  <a:schemeClr val="hlink"/>
                </a:solidFill>
                <a:latin typeface="Verdana" panose="020B0604030504040204" pitchFamily="34" charset="0"/>
                <a:ea typeface="Gulim" pitchFamily="34" charset="-127"/>
              </a:defRPr>
            </a:lvl1pPr>
          </a:lstStyle>
          <a:p>
            <a:pPr>
              <a:defRPr/>
            </a:pPr>
            <a:fld id="{A1CA41C6-21FE-4EFC-8C98-A90613EBB296}" type="slidenum">
              <a:rPr lang="ko-KR" altLang="en-US"/>
              <a:t>‹#›</a:t>
            </a:fld>
            <a:endParaRPr lang="en-US" altLang="zh-CN"/>
          </a:p>
        </p:txBody>
      </p:sp>
      <p:sp>
        <p:nvSpPr>
          <p:cNvPr id="1032" name="Rectangle 8"/>
          <p:cNvSpPr>
            <a:spLocks noGrp="1" noChangeArrowheads="1"/>
          </p:cNvSpPr>
          <p:nvPr>
            <p:ph type="title"/>
          </p:nvPr>
        </p:nvSpPr>
        <p:spPr bwMode="auto">
          <a:xfrm>
            <a:off x="304800" y="1524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en-US" altLang="zh-CN"/>
              <a:t>Click to edit Master title style</a:t>
            </a:r>
          </a:p>
        </p:txBody>
      </p:sp>
      <p:sp>
        <p:nvSpPr>
          <p:cNvPr id="1033" name="Oval 9"/>
          <p:cNvSpPr>
            <a:spLocks noChangeArrowheads="1"/>
          </p:cNvSpPr>
          <p:nvPr/>
        </p:nvSpPr>
        <p:spPr bwMode="auto">
          <a:xfrm>
            <a:off x="7391400" y="152400"/>
            <a:ext cx="258763" cy="238125"/>
          </a:xfrm>
          <a:prstGeom prst="ellipse">
            <a:avLst/>
          </a:prstGeom>
          <a:gradFill rotWithShape="0">
            <a:gsLst>
              <a:gs pos="0">
                <a:schemeClr val="hlink"/>
              </a:gs>
              <a:gs pos="100000">
                <a:schemeClr val="accent2"/>
              </a:gs>
            </a:gsLst>
            <a:path path="rect">
              <a:fillToRect r="100000" b="100000"/>
            </a:path>
          </a:gradFill>
          <a:ln>
            <a:noFill/>
          </a:ln>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034" name="Oval 10"/>
          <p:cNvSpPr>
            <a:spLocks noChangeArrowheads="1"/>
          </p:cNvSpPr>
          <p:nvPr/>
        </p:nvSpPr>
        <p:spPr bwMode="auto">
          <a:xfrm>
            <a:off x="7694613" y="611188"/>
            <a:ext cx="358775" cy="322262"/>
          </a:xfrm>
          <a:prstGeom prst="ellipse">
            <a:avLst/>
          </a:prstGeom>
          <a:gradFill rotWithShape="0">
            <a:gsLst>
              <a:gs pos="0">
                <a:schemeClr val="hlink"/>
              </a:gs>
              <a:gs pos="100000">
                <a:schemeClr val="accent2"/>
              </a:gs>
            </a:gsLst>
            <a:path path="rect">
              <a:fillToRect r="100000" b="100000"/>
            </a:path>
          </a:gradFill>
          <a:ln>
            <a:noFill/>
          </a:ln>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
        <p:nvSpPr>
          <p:cNvPr id="1035" name="Oval 11"/>
          <p:cNvSpPr>
            <a:spLocks noChangeArrowheads="1"/>
          </p:cNvSpPr>
          <p:nvPr/>
        </p:nvSpPr>
        <p:spPr bwMode="auto">
          <a:xfrm>
            <a:off x="8355013" y="120650"/>
            <a:ext cx="509587" cy="468313"/>
          </a:xfrm>
          <a:prstGeom prst="ellipse">
            <a:avLst/>
          </a:prstGeom>
          <a:gradFill rotWithShape="0">
            <a:gsLst>
              <a:gs pos="0">
                <a:schemeClr val="hlink"/>
              </a:gs>
              <a:gs pos="100000">
                <a:schemeClr val="accent2"/>
              </a:gs>
            </a:gsLst>
            <a:path path="rect">
              <a:fillToRect r="100000" b="100000"/>
            </a:path>
          </a:gradFill>
          <a:ln>
            <a:noFill/>
          </a:ln>
          <a:effec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buFont typeface="Arial" panose="020B0604020202020204" pitchFamily="34" charset="0"/>
              <a:buNone/>
              <a:defRPr/>
            </a:pPr>
            <a:endParaRPr lang="zh-CN" altLang="en-US">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Verdana" panose="020B0604030504040204" pitchFamily="34" charset="0"/>
        </a:defRPr>
      </a:lvl2pPr>
      <a:lvl3pPr algn="l" rtl="0" eaLnBrk="0" fontAlgn="base" hangingPunct="0">
        <a:spcBef>
          <a:spcPct val="0"/>
        </a:spcBef>
        <a:spcAft>
          <a:spcPct val="0"/>
        </a:spcAft>
        <a:defRPr sz="3200" b="1">
          <a:solidFill>
            <a:schemeClr val="tx1"/>
          </a:solidFill>
          <a:latin typeface="Verdana" panose="020B0604030504040204" pitchFamily="34" charset="0"/>
        </a:defRPr>
      </a:lvl3pPr>
      <a:lvl4pPr algn="l" rtl="0" eaLnBrk="0" fontAlgn="base" hangingPunct="0">
        <a:spcBef>
          <a:spcPct val="0"/>
        </a:spcBef>
        <a:spcAft>
          <a:spcPct val="0"/>
        </a:spcAft>
        <a:defRPr sz="3200" b="1">
          <a:solidFill>
            <a:schemeClr val="tx1"/>
          </a:solidFill>
          <a:latin typeface="Verdana" panose="020B0604030504040204" pitchFamily="34" charset="0"/>
        </a:defRPr>
      </a:lvl4pPr>
      <a:lvl5pPr algn="l" rtl="0" eaLnBrk="0" fontAlgn="base" hangingPunct="0">
        <a:spcBef>
          <a:spcPct val="0"/>
        </a:spcBef>
        <a:spcAft>
          <a:spcPct val="0"/>
        </a:spcAft>
        <a:defRPr sz="3200" b="1">
          <a:solidFill>
            <a:schemeClr val="tx1"/>
          </a:solidFill>
          <a:latin typeface="Verdana" panose="020B0604030504040204" pitchFamily="34" charset="0"/>
        </a:defRPr>
      </a:lvl5pPr>
      <a:lvl6pPr marL="457200" algn="l" rtl="0" fontAlgn="base">
        <a:spcBef>
          <a:spcPct val="0"/>
        </a:spcBef>
        <a:spcAft>
          <a:spcPct val="0"/>
        </a:spcAft>
        <a:defRPr sz="3200" b="1">
          <a:solidFill>
            <a:schemeClr val="tx1"/>
          </a:solidFill>
          <a:latin typeface="Verdana" panose="020B0604030504040204" pitchFamily="34" charset="0"/>
        </a:defRPr>
      </a:lvl6pPr>
      <a:lvl7pPr marL="914400" algn="l" rtl="0" fontAlgn="base">
        <a:spcBef>
          <a:spcPct val="0"/>
        </a:spcBef>
        <a:spcAft>
          <a:spcPct val="0"/>
        </a:spcAft>
        <a:defRPr sz="3200" b="1">
          <a:solidFill>
            <a:schemeClr val="tx1"/>
          </a:solidFill>
          <a:latin typeface="Verdana" panose="020B0604030504040204" pitchFamily="34" charset="0"/>
        </a:defRPr>
      </a:lvl7pPr>
      <a:lvl8pPr marL="1371600" algn="l" rtl="0" fontAlgn="base">
        <a:spcBef>
          <a:spcPct val="0"/>
        </a:spcBef>
        <a:spcAft>
          <a:spcPct val="0"/>
        </a:spcAft>
        <a:defRPr sz="3200" b="1">
          <a:solidFill>
            <a:schemeClr val="tx1"/>
          </a:solidFill>
          <a:latin typeface="Verdana" panose="020B0604030504040204" pitchFamily="34" charset="0"/>
        </a:defRPr>
      </a:lvl8pPr>
      <a:lvl9pPr marL="1828800" algn="l" rtl="0" fontAlgn="base">
        <a:spcBef>
          <a:spcPct val="0"/>
        </a:spcBef>
        <a:spcAft>
          <a:spcPct val="0"/>
        </a:spcAft>
        <a:defRPr sz="3200" b="1">
          <a:solidFill>
            <a:schemeClr val="tx1"/>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60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accent2"/>
        </a:buClr>
        <a:buSzPct val="6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www.xyac.cn/company/guolu.asp" TargetMode="External"/><Relationship Id="rId3" Type="http://schemas.openxmlformats.org/officeDocument/2006/relationships/image" Target="../media/image10.jpeg"/><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www.bbmg.com.cn/company/tiantantongda/1intro/index.asp?id=1409" TargetMode="External"/><Relationship Id="rId11" Type="http://schemas.openxmlformats.org/officeDocument/2006/relationships/image" Target="../media/image15.jpeg"/><Relationship Id="rId5" Type="http://schemas.openxmlformats.org/officeDocument/2006/relationships/image" Target="../media/image12.jpeg"/><Relationship Id="rId10" Type="http://schemas.openxmlformats.org/officeDocument/2006/relationships/hyperlink" Target="http://nano.instonline.com/ProductFile/Html/CN/2006/3/13/cb759e67-fde2-4b41-9a9d-efe947275b7b.html" TargetMode="External"/><Relationship Id="rId4" Type="http://schemas.openxmlformats.org/officeDocument/2006/relationships/image" Target="../media/image11.jpeg"/><Relationship Id="rId9"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hyperlink" Target="../&#20160;&#20040;&#26159;&#21333;&#29255;&#26426;.mp4"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4.jpeg"/><Relationship Id="rId3" Type="http://schemas.openxmlformats.org/officeDocument/2006/relationships/image" Target="../media/image24.png"/><Relationship Id="rId7" Type="http://schemas.openxmlformats.org/officeDocument/2006/relationships/image" Target="../media/image28.jpeg"/><Relationship Id="rId12" Type="http://schemas.openxmlformats.org/officeDocument/2006/relationships/image" Target="../media/image33.jpe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jpeg"/><Relationship Id="rId11" Type="http://schemas.openxmlformats.org/officeDocument/2006/relationships/image" Target="../media/image32.jpeg"/><Relationship Id="rId5" Type="http://schemas.openxmlformats.org/officeDocument/2006/relationships/image" Target="../media/image26.jpe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4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4.wmf"/><Relationship Id="rId4" Type="http://schemas.openxmlformats.org/officeDocument/2006/relationships/oleObject" Target="../embeddings/oleObject1.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47.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46.wmf"/><Relationship Id="rId4" Type="http://schemas.openxmlformats.org/officeDocument/2006/relationships/oleObject" Target="../embeddings/oleObject3.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49.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48.wmf"/><Relationship Id="rId4" Type="http://schemas.openxmlformats.org/officeDocument/2006/relationships/oleObject" Target="../embeddings/oleObject5.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50.wmf"/><Relationship Id="rId4" Type="http://schemas.openxmlformats.org/officeDocument/2006/relationships/oleObject" Target="../embeddings/oleObject7.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2.png"/><Relationship Id="rId5" Type="http://schemas.openxmlformats.org/officeDocument/2006/relationships/image" Target="../media/image51.wmf"/><Relationship Id="rId4" Type="http://schemas.openxmlformats.org/officeDocument/2006/relationships/oleObject" Target="../embeddings/oleObject8.bin"/></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zh-CN" altLang="en-US"/>
              <a:t>河北工业大学</a:t>
            </a:r>
            <a:endParaRPr lang="en-US" altLang="zh-CN"/>
          </a:p>
        </p:txBody>
      </p:sp>
      <p:sp>
        <p:nvSpPr>
          <p:cNvPr id="3" name="文本框 4"/>
          <p:cNvSpPr txBox="1">
            <a:spLocks noChangeArrowheads="1"/>
          </p:cNvSpPr>
          <p:nvPr/>
        </p:nvSpPr>
        <p:spPr bwMode="auto">
          <a:xfrm>
            <a:off x="2699792" y="89064"/>
            <a:ext cx="39608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Times New Roman" panose="02020603050405020304" pitchFamily="18" charset="0"/>
              </a:defRPr>
            </a:lvl1pPr>
            <a:lvl2pPr marL="742950" indent="-285750">
              <a:buFont typeface="Arial" panose="020B0604020202020204" pitchFamily="34" charset="0"/>
              <a:defRPr>
                <a:solidFill>
                  <a:schemeClr val="tx1"/>
                </a:solidFill>
                <a:latin typeface="Times New Roman" panose="02020603050405020304" pitchFamily="18" charset="0"/>
              </a:defRPr>
            </a:lvl2pPr>
            <a:lvl3pPr marL="1143000" indent="-228600">
              <a:buFont typeface="Arial" panose="020B0604020202020204" pitchFamily="34" charset="0"/>
              <a:defRPr>
                <a:solidFill>
                  <a:schemeClr val="tx1"/>
                </a:solidFill>
                <a:latin typeface="Times New Roman" panose="02020603050405020304" pitchFamily="18" charset="0"/>
              </a:defRPr>
            </a:lvl3pPr>
            <a:lvl4pPr marL="1600200" indent="-228600">
              <a:buFont typeface="Arial" panose="020B0604020202020204" pitchFamily="34" charset="0"/>
              <a:defRPr>
                <a:solidFill>
                  <a:schemeClr val="tx1"/>
                </a:solidFill>
                <a:latin typeface="Times New Roman" panose="02020603050405020304" pitchFamily="18" charset="0"/>
              </a:defRPr>
            </a:lvl4pPr>
            <a:lvl5pPr marL="2057400" indent="-228600">
              <a:buFont typeface="Arial" panose="020B0604020202020204" pitchFamily="34" charse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ctr"/>
            <a:r>
              <a:rPr lang="zh-CN" altLang="en-US" sz="4800" b="1" dirty="0">
                <a:solidFill>
                  <a:srgbClr val="C00000"/>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课程简介</a:t>
            </a:r>
          </a:p>
        </p:txBody>
      </p:sp>
      <p:sp>
        <p:nvSpPr>
          <p:cNvPr id="4" name="文本框 3"/>
          <p:cNvSpPr txBox="1"/>
          <p:nvPr/>
        </p:nvSpPr>
        <p:spPr>
          <a:xfrm>
            <a:off x="323528" y="1144244"/>
            <a:ext cx="6624736" cy="3222998"/>
          </a:xfrm>
          <a:prstGeom prst="rect">
            <a:avLst/>
          </a:prstGeom>
          <a:noFill/>
        </p:spPr>
        <p:txBody>
          <a:bodyPr wrap="square" rtlCol="0">
            <a:spAutoFit/>
          </a:bodyPr>
          <a:lstStyle/>
          <a:p>
            <a:pPr marL="457200" indent="-457200">
              <a:lnSpc>
                <a:spcPct val="150000"/>
              </a:lnSpc>
              <a:buClr>
                <a:srgbClr val="C00000"/>
              </a:buClr>
              <a:buFont typeface="Wingdings" panose="05000000000000000000" pitchFamily="2" charset="2"/>
              <a:buChar char="p"/>
            </a:pP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单片机课程是物联网工程专业中的重要组成部分。</a:t>
            </a:r>
            <a:endPar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marL="457200" indent="-457200">
              <a:lnSpc>
                <a:spcPct val="150000"/>
              </a:lnSpc>
              <a:buClr>
                <a:srgbClr val="C00000"/>
              </a:buClr>
              <a:buFont typeface="Wingdings" panose="05000000000000000000" pitchFamily="2" charset="2"/>
              <a:buChar char="p"/>
            </a:pP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在物联网中，单片机可用于传感器数据的采集、处理和传输，以及设备的控制和响应。</a:t>
            </a:r>
          </a:p>
        </p:txBody>
      </p:sp>
    </p:spTree>
    <p:extLst>
      <p:ext uri="{BB962C8B-B14F-4D97-AF65-F5344CB8AC3E}">
        <p14:creationId xmlns:p14="http://schemas.microsoft.com/office/powerpoint/2010/main" val="53819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body" idx="1"/>
          </p:nvPr>
        </p:nvSpPr>
        <p:spPr>
          <a:xfrm>
            <a:off x="395641" y="244474"/>
            <a:ext cx="8505825" cy="620713"/>
          </a:xfrm>
        </p:spPr>
        <p:txBody>
          <a:bodyPr/>
          <a:lstStyle/>
          <a:p>
            <a:pPr marL="803275" indent="-720725" eaLnBrk="1" hangingPunct="1">
              <a:buFontTx/>
              <a:buNone/>
              <a:defRPr/>
            </a:pPr>
            <a:r>
              <a:rPr lang="zh-CN" altLang="en-US" sz="2800" b="1" dirty="0">
                <a:effectLst>
                  <a:outerShdw blurRad="38100" dist="38100" dir="2700000" algn="tl">
                    <a:srgbClr val="000000">
                      <a:alpha val="43137"/>
                    </a:srgbClr>
                  </a:outerShdw>
                </a:effectLst>
              </a:rPr>
              <a:t>个人计算机（</a:t>
            </a:r>
            <a:r>
              <a:rPr lang="en-US" altLang="zh-CN" sz="2800" b="1" dirty="0">
                <a:solidFill>
                  <a:srgbClr val="FF3300"/>
                </a:solidFill>
                <a:effectLst>
                  <a:outerShdw blurRad="38100" dist="38100" dir="2700000" algn="tl">
                    <a:srgbClr val="000000">
                      <a:alpha val="43137"/>
                    </a:srgbClr>
                  </a:outerShdw>
                </a:effectLst>
              </a:rPr>
              <a:t>P</a:t>
            </a:r>
            <a:r>
              <a:rPr lang="en-US" altLang="zh-CN" sz="2800" b="1" dirty="0">
                <a:effectLst>
                  <a:outerShdw blurRad="38100" dist="38100" dir="2700000" algn="tl">
                    <a:srgbClr val="000000">
                      <a:alpha val="43137"/>
                    </a:srgbClr>
                  </a:outerShdw>
                </a:effectLst>
              </a:rPr>
              <a:t>ersonal</a:t>
            </a:r>
            <a:r>
              <a:rPr lang="en-US" altLang="zh-CN" sz="2800" b="1" dirty="0">
                <a:solidFill>
                  <a:srgbClr val="FF3300"/>
                </a:solidFill>
                <a:effectLst>
                  <a:outerShdw blurRad="38100" dist="38100" dir="2700000" algn="tl">
                    <a:srgbClr val="000000">
                      <a:alpha val="43137"/>
                    </a:srgbClr>
                  </a:outerShdw>
                </a:effectLst>
              </a:rPr>
              <a:t> C</a:t>
            </a:r>
            <a:r>
              <a:rPr lang="en-US" altLang="zh-CN" sz="2800" b="1" dirty="0">
                <a:effectLst>
                  <a:outerShdw blurRad="38100" dist="38100" dir="2700000" algn="tl">
                    <a:srgbClr val="000000">
                      <a:alpha val="43137"/>
                    </a:srgbClr>
                  </a:outerShdw>
                </a:effectLst>
              </a:rPr>
              <a:t>omputer</a:t>
            </a:r>
            <a:r>
              <a:rPr lang="zh-CN" altLang="en-US" sz="2800" b="1" dirty="0">
                <a:effectLst>
                  <a:outerShdw blurRad="38100" dist="38100" dir="2700000" algn="tl">
                    <a:srgbClr val="000000">
                      <a:alpha val="43137"/>
                    </a:srgbClr>
                  </a:outerShdw>
                </a:effectLst>
              </a:rPr>
              <a:t>）</a:t>
            </a:r>
          </a:p>
        </p:txBody>
      </p:sp>
      <p:pic>
        <p:nvPicPr>
          <p:cNvPr id="22531" name="Picture 3" descr="2400"/>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2825" y="1181100"/>
            <a:ext cx="2174875" cy="178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4" descr="d410_side_131x14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38725" y="1477963"/>
            <a:ext cx="1339850"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5"/>
          <p:cNvGrpSpPr/>
          <p:nvPr/>
        </p:nvGrpSpPr>
        <p:grpSpPr bwMode="auto">
          <a:xfrm>
            <a:off x="287338" y="3235325"/>
            <a:ext cx="8999537" cy="1812925"/>
            <a:chOff x="249" y="2352"/>
            <a:chExt cx="5670" cy="1142"/>
          </a:xfrm>
        </p:grpSpPr>
        <p:sp>
          <p:nvSpPr>
            <p:cNvPr id="13319" name="Rectangle 5"/>
            <p:cNvSpPr>
              <a:spLocks noChangeArrowheads="1"/>
            </p:cNvSpPr>
            <p:nvPr/>
          </p:nvSpPr>
          <p:spPr bwMode="auto">
            <a:xfrm>
              <a:off x="249" y="2352"/>
              <a:ext cx="5670" cy="291"/>
            </a:xfrm>
            <a:prstGeom prst="rect">
              <a:avLst/>
            </a:prstGeom>
            <a:noFill/>
            <a:ln>
              <a:noFill/>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defRPr/>
              </a:pPr>
              <a:r>
                <a:rPr kumimoji="0" lang="en-US" altLang="zh-CN" sz="2400" b="1" dirty="0">
                  <a:effectLst>
                    <a:outerShdw blurRad="38100" dist="38100" dir="2700000" algn="tl">
                      <a:srgbClr val="000000">
                        <a:alpha val="43137"/>
                      </a:srgbClr>
                    </a:outerShdw>
                  </a:effectLst>
                  <a:latin typeface="Verdana" panose="020B0604030504040204" pitchFamily="34" charset="0"/>
                </a:rPr>
                <a:t>CPU+</a:t>
              </a:r>
              <a:r>
                <a:rPr kumimoji="0" lang="zh-CN" altLang="en-US" sz="2400" b="1" dirty="0">
                  <a:effectLst>
                    <a:outerShdw blurRad="38100" dist="38100" dir="2700000" algn="tl">
                      <a:srgbClr val="000000">
                        <a:alpha val="43137"/>
                      </a:srgbClr>
                    </a:outerShdw>
                  </a:effectLst>
                  <a:latin typeface="Verdana" panose="020B0604030504040204" pitchFamily="34" charset="0"/>
                </a:rPr>
                <a:t>存储器</a:t>
              </a:r>
              <a:r>
                <a:rPr kumimoji="0" lang="en-US" altLang="zh-CN" sz="2400" b="1" dirty="0">
                  <a:effectLst>
                    <a:outerShdw blurRad="38100" dist="38100" dir="2700000" algn="tl">
                      <a:srgbClr val="000000">
                        <a:alpha val="43137"/>
                      </a:srgbClr>
                    </a:outerShdw>
                  </a:effectLst>
                  <a:latin typeface="Verdana" panose="020B0604030504040204" pitchFamily="34" charset="0"/>
                </a:rPr>
                <a:t>+</a:t>
              </a:r>
              <a:r>
                <a:rPr kumimoji="0" lang="zh-CN" altLang="en-US" sz="2400" b="1" dirty="0">
                  <a:effectLst>
                    <a:outerShdw blurRad="38100" dist="38100" dir="2700000" algn="tl">
                      <a:srgbClr val="000000">
                        <a:alpha val="43137"/>
                      </a:srgbClr>
                    </a:outerShdw>
                  </a:effectLst>
                  <a:latin typeface="Verdana" panose="020B0604030504040204" pitchFamily="34" charset="0"/>
                </a:rPr>
                <a:t>主板</a:t>
              </a:r>
              <a:r>
                <a:rPr kumimoji="0" lang="en-US" altLang="zh-CN" sz="2400" b="1" dirty="0">
                  <a:effectLst>
                    <a:outerShdw blurRad="38100" dist="38100" dir="2700000" algn="tl">
                      <a:srgbClr val="000000">
                        <a:alpha val="43137"/>
                      </a:srgbClr>
                    </a:outerShdw>
                  </a:effectLst>
                  <a:latin typeface="Verdana" panose="020B0604030504040204" pitchFamily="34" charset="0"/>
                </a:rPr>
                <a:t>+</a:t>
              </a:r>
              <a:r>
                <a:rPr kumimoji="0" lang="zh-CN" altLang="en-US" sz="2400" b="1" dirty="0">
                  <a:effectLst>
                    <a:outerShdw blurRad="38100" dist="38100" dir="2700000" algn="tl">
                      <a:srgbClr val="000000">
                        <a:alpha val="43137"/>
                      </a:srgbClr>
                    </a:outerShdw>
                  </a:effectLst>
                  <a:latin typeface="Verdana" panose="020B0604030504040204" pitchFamily="34" charset="0"/>
                </a:rPr>
                <a:t>显卡</a:t>
              </a:r>
              <a:r>
                <a:rPr kumimoji="0" lang="en-US" altLang="zh-CN" sz="2400" b="1" dirty="0">
                  <a:effectLst>
                    <a:outerShdw blurRad="38100" dist="38100" dir="2700000" algn="tl">
                      <a:srgbClr val="000000">
                        <a:alpha val="43137"/>
                      </a:srgbClr>
                    </a:outerShdw>
                  </a:effectLst>
                  <a:latin typeface="Verdana" panose="020B0604030504040204" pitchFamily="34" charset="0"/>
                </a:rPr>
                <a:t>+</a:t>
              </a:r>
              <a:r>
                <a:rPr kumimoji="0" lang="zh-CN" altLang="en-US" sz="2400" b="1" dirty="0">
                  <a:effectLst>
                    <a:outerShdw blurRad="38100" dist="38100" dir="2700000" algn="tl">
                      <a:srgbClr val="000000">
                        <a:alpha val="43137"/>
                      </a:srgbClr>
                    </a:outerShdw>
                  </a:effectLst>
                  <a:latin typeface="Verdana" panose="020B0604030504040204" pitchFamily="34" charset="0"/>
                </a:rPr>
                <a:t>声卡</a:t>
              </a:r>
              <a:r>
                <a:rPr kumimoji="0" lang="en-US" altLang="zh-CN" sz="2400" b="1" dirty="0">
                  <a:effectLst>
                    <a:outerShdw blurRad="38100" dist="38100" dir="2700000" algn="tl">
                      <a:srgbClr val="000000">
                        <a:alpha val="43137"/>
                      </a:srgbClr>
                    </a:outerShdw>
                  </a:effectLst>
                  <a:latin typeface="Verdana" panose="020B0604030504040204" pitchFamily="34" charset="0"/>
                </a:rPr>
                <a:t>+</a:t>
              </a:r>
              <a:r>
                <a:rPr kumimoji="0" lang="zh-CN" altLang="en-US" sz="2400" b="1" dirty="0">
                  <a:effectLst>
                    <a:outerShdw blurRad="38100" dist="38100" dir="2700000" algn="tl">
                      <a:srgbClr val="000000">
                        <a:alpha val="43137"/>
                      </a:srgbClr>
                    </a:outerShdw>
                  </a:effectLst>
                  <a:latin typeface="Verdana" panose="020B0604030504040204" pitchFamily="34" charset="0"/>
                </a:rPr>
                <a:t>网卡</a:t>
              </a:r>
              <a:r>
                <a:rPr kumimoji="0" lang="en-US" altLang="zh-CN" sz="2400" b="1" dirty="0">
                  <a:effectLst>
                    <a:outerShdw blurRad="38100" dist="38100" dir="2700000" algn="tl">
                      <a:srgbClr val="000000">
                        <a:alpha val="43137"/>
                      </a:srgbClr>
                    </a:outerShdw>
                  </a:effectLst>
                  <a:latin typeface="Verdana" panose="020B0604030504040204" pitchFamily="34" charset="0"/>
                </a:rPr>
                <a:t>+</a:t>
              </a:r>
              <a:r>
                <a:rPr kumimoji="0" lang="zh-CN" altLang="en-US" sz="2400" b="1" dirty="0">
                  <a:effectLst>
                    <a:outerShdw blurRad="38100" dist="38100" dir="2700000" algn="tl">
                      <a:srgbClr val="000000">
                        <a:alpha val="43137"/>
                      </a:srgbClr>
                    </a:outerShdw>
                  </a:effectLst>
                  <a:latin typeface="Verdana" panose="020B0604030504040204" pitchFamily="34" charset="0"/>
                </a:rPr>
                <a:t>显示器</a:t>
              </a:r>
              <a:r>
                <a:rPr kumimoji="0" lang="en-US" altLang="zh-CN" sz="2400" b="1" dirty="0">
                  <a:effectLst>
                    <a:outerShdw blurRad="38100" dist="38100" dir="2700000" algn="tl">
                      <a:srgbClr val="000000">
                        <a:alpha val="43137"/>
                      </a:srgbClr>
                    </a:outerShdw>
                  </a:effectLst>
                  <a:latin typeface="Verdana" panose="020B0604030504040204" pitchFamily="34" charset="0"/>
                </a:rPr>
                <a:t>+</a:t>
              </a:r>
              <a:r>
                <a:rPr kumimoji="0" lang="zh-CN" altLang="en-US" sz="2400" b="1" dirty="0">
                  <a:effectLst>
                    <a:outerShdw blurRad="38100" dist="38100" dir="2700000" algn="tl">
                      <a:srgbClr val="000000">
                        <a:alpha val="43137"/>
                      </a:srgbClr>
                    </a:outerShdw>
                  </a:effectLst>
                  <a:latin typeface="Verdana" panose="020B0604030504040204" pitchFamily="34" charset="0"/>
                </a:rPr>
                <a:t>鼠标</a:t>
              </a:r>
              <a:r>
                <a:rPr kumimoji="0" lang="en-US" altLang="zh-CN" sz="2400" b="1" dirty="0">
                  <a:effectLst>
                    <a:outerShdw blurRad="38100" dist="38100" dir="2700000" algn="tl">
                      <a:srgbClr val="000000">
                        <a:alpha val="43137"/>
                      </a:srgbClr>
                    </a:outerShdw>
                  </a:effectLst>
                  <a:latin typeface="Verdana" panose="020B0604030504040204" pitchFamily="34" charset="0"/>
                </a:rPr>
                <a:t>+</a:t>
              </a:r>
              <a:r>
                <a:rPr kumimoji="0" lang="zh-CN" altLang="en-US" sz="2400" b="1" dirty="0">
                  <a:effectLst>
                    <a:outerShdw blurRad="38100" dist="38100" dir="2700000" algn="tl">
                      <a:srgbClr val="000000">
                        <a:alpha val="43137"/>
                      </a:srgbClr>
                    </a:outerShdw>
                  </a:effectLst>
                  <a:latin typeface="Verdana" panose="020B0604030504040204" pitchFamily="34" charset="0"/>
                </a:rPr>
                <a:t>键盘</a:t>
              </a:r>
              <a:r>
                <a:rPr kumimoji="0" lang="en-US" altLang="zh-CN" sz="2400" b="1" dirty="0">
                  <a:effectLst>
                    <a:outerShdw blurRad="38100" dist="38100" dir="2700000" algn="tl">
                      <a:srgbClr val="000000">
                        <a:alpha val="43137"/>
                      </a:srgbClr>
                    </a:outerShdw>
                  </a:effectLst>
                  <a:latin typeface="Arial" panose="020B0604020202020204" pitchFamily="34" charset="0"/>
                </a:rPr>
                <a:t>…</a:t>
              </a:r>
              <a:endParaRPr kumimoji="0" lang="en-US" altLang="zh-CN" sz="2400" b="1" dirty="0">
                <a:effectLst>
                  <a:outerShdw blurRad="38100" dist="38100" dir="2700000" algn="tl">
                    <a:srgbClr val="000000">
                      <a:alpha val="43137"/>
                    </a:srgbClr>
                  </a:outerShdw>
                </a:effectLst>
                <a:latin typeface="Verdana" panose="020B0604030504040204" pitchFamily="34" charset="0"/>
              </a:endParaRPr>
            </a:p>
          </p:txBody>
        </p:sp>
        <p:grpSp>
          <p:nvGrpSpPr>
            <p:cNvPr id="22535" name="Group 13"/>
            <p:cNvGrpSpPr/>
            <p:nvPr/>
          </p:nvGrpSpPr>
          <p:grpSpPr bwMode="auto">
            <a:xfrm>
              <a:off x="490" y="2609"/>
              <a:ext cx="4831" cy="493"/>
              <a:chOff x="472" y="2879"/>
              <a:chExt cx="4831" cy="493"/>
            </a:xfrm>
          </p:grpSpPr>
          <p:sp>
            <p:nvSpPr>
              <p:cNvPr id="13322" name="AutoShape 6"/>
              <p:cNvSpPr/>
              <p:nvPr/>
            </p:nvSpPr>
            <p:spPr bwMode="auto">
              <a:xfrm rot="-5400000">
                <a:off x="1000" y="2369"/>
                <a:ext cx="227" cy="1270"/>
              </a:xfrm>
              <a:prstGeom prst="leftBrace">
                <a:avLst>
                  <a:gd name="adj1" fmla="val 46623"/>
                  <a:gd name="adj2" fmla="val 50000"/>
                </a:avLst>
              </a:prstGeom>
              <a:noFill/>
              <a:ln w="9525">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defRPr/>
                </a:pPr>
                <a:endParaRPr lang="zh-CN" altLang="en-US" sz="2400" b="1">
                  <a:effectLst>
                    <a:outerShdw blurRad="38100" dist="38100" dir="2700000" algn="tl">
                      <a:srgbClr val="000000">
                        <a:alpha val="43137"/>
                      </a:srgbClr>
                    </a:outerShdw>
                  </a:effectLst>
                </a:endParaRPr>
              </a:p>
            </p:txBody>
          </p:sp>
          <p:sp>
            <p:nvSpPr>
              <p:cNvPr id="13323" name="AutoShape 7"/>
              <p:cNvSpPr/>
              <p:nvPr/>
            </p:nvSpPr>
            <p:spPr bwMode="auto">
              <a:xfrm rot="-5400000">
                <a:off x="2741" y="2367"/>
                <a:ext cx="227" cy="1263"/>
              </a:xfrm>
              <a:prstGeom prst="leftBrace">
                <a:avLst>
                  <a:gd name="adj1" fmla="val 46623"/>
                  <a:gd name="adj2" fmla="val 50000"/>
                </a:avLst>
              </a:prstGeom>
              <a:noFill/>
              <a:ln w="9525">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defRPr/>
                </a:pPr>
                <a:endParaRPr lang="zh-CN" altLang="en-US" sz="2400" b="1">
                  <a:effectLst>
                    <a:outerShdw blurRad="38100" dist="38100" dir="2700000" algn="tl">
                      <a:srgbClr val="000000">
                        <a:alpha val="43137"/>
                      </a:srgbClr>
                    </a:outerShdw>
                  </a:effectLst>
                </a:endParaRPr>
              </a:p>
            </p:txBody>
          </p:sp>
          <p:sp>
            <p:nvSpPr>
              <p:cNvPr id="13324" name="AutoShape 8"/>
              <p:cNvSpPr/>
              <p:nvPr/>
            </p:nvSpPr>
            <p:spPr bwMode="auto">
              <a:xfrm rot="-5400000">
                <a:off x="4554" y="2351"/>
                <a:ext cx="227" cy="1270"/>
              </a:xfrm>
              <a:prstGeom prst="leftBrace">
                <a:avLst>
                  <a:gd name="adj1" fmla="val 46623"/>
                  <a:gd name="adj2" fmla="val 50000"/>
                </a:avLst>
              </a:prstGeom>
              <a:noFill/>
              <a:ln w="9525">
                <a:solidFill>
                  <a:schemeClr val="tx1"/>
                </a:solidFill>
                <a:rou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defRPr/>
                </a:pPr>
                <a:endParaRPr lang="zh-CN" altLang="en-US" sz="2400" b="1">
                  <a:effectLst>
                    <a:outerShdw blurRad="38100" dist="38100" dir="2700000" algn="tl">
                      <a:srgbClr val="000000">
                        <a:alpha val="43137"/>
                      </a:srgbClr>
                    </a:outerShdw>
                  </a:effectLst>
                </a:endParaRPr>
              </a:p>
            </p:txBody>
          </p:sp>
          <p:sp>
            <p:nvSpPr>
              <p:cNvPr id="13325" name="Text Box 9"/>
              <p:cNvSpPr txBox="1">
                <a:spLocks noChangeArrowheads="1"/>
              </p:cNvSpPr>
              <p:nvPr/>
            </p:nvSpPr>
            <p:spPr bwMode="auto">
              <a:xfrm>
                <a:off x="552" y="3084"/>
                <a:ext cx="1292" cy="288"/>
              </a:xfrm>
              <a:prstGeom prst="rect">
                <a:avLst/>
              </a:prstGeom>
              <a:noFill/>
              <a:ln>
                <a:noFill/>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defRPr/>
                </a:pPr>
                <a:r>
                  <a:rPr lang="zh-CN" altLang="en-US" sz="2400" b="1">
                    <a:solidFill>
                      <a:srgbClr val="FF3300"/>
                    </a:solidFill>
                    <a:effectLst>
                      <a:outerShdw blurRad="38100" dist="38100" dir="2700000" algn="tl">
                        <a:srgbClr val="000000">
                          <a:alpha val="43137"/>
                        </a:srgbClr>
                      </a:outerShdw>
                    </a:effectLst>
                  </a:rPr>
                  <a:t>基本功能部件</a:t>
                </a:r>
              </a:p>
            </p:txBody>
          </p:sp>
          <p:sp>
            <p:nvSpPr>
              <p:cNvPr id="13326" name="Text Box 10"/>
              <p:cNvSpPr txBox="1">
                <a:spLocks noChangeArrowheads="1"/>
              </p:cNvSpPr>
              <p:nvPr/>
            </p:nvSpPr>
            <p:spPr bwMode="auto">
              <a:xfrm>
                <a:off x="2530" y="3078"/>
                <a:ext cx="928" cy="288"/>
              </a:xfrm>
              <a:prstGeom prst="rect">
                <a:avLst/>
              </a:prstGeom>
              <a:noFill/>
              <a:ln>
                <a:noFill/>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defRPr/>
                </a:pPr>
                <a:r>
                  <a:rPr lang="zh-CN" altLang="en-US" sz="2400" b="1">
                    <a:effectLst>
                      <a:outerShdw blurRad="38100" dist="38100" dir="2700000" algn="tl">
                        <a:srgbClr val="000000">
                          <a:alpha val="43137"/>
                        </a:srgbClr>
                      </a:outerShdw>
                    </a:effectLst>
                  </a:rPr>
                  <a:t>接口部件</a:t>
                </a:r>
              </a:p>
            </p:txBody>
          </p:sp>
          <p:sp>
            <p:nvSpPr>
              <p:cNvPr id="13327" name="Text Box 11"/>
              <p:cNvSpPr txBox="1">
                <a:spLocks noChangeArrowheads="1"/>
              </p:cNvSpPr>
              <p:nvPr/>
            </p:nvSpPr>
            <p:spPr bwMode="auto">
              <a:xfrm>
                <a:off x="4268" y="3068"/>
                <a:ext cx="947" cy="288"/>
              </a:xfrm>
              <a:prstGeom prst="rect">
                <a:avLst/>
              </a:prstGeom>
              <a:noFill/>
              <a:ln>
                <a:noFill/>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defRPr/>
                </a:pPr>
                <a:r>
                  <a:rPr lang="zh-CN" altLang="en-US" sz="2400" b="1">
                    <a:effectLst>
                      <a:outerShdw blurRad="38100" dist="38100" dir="2700000" algn="tl">
                        <a:srgbClr val="000000">
                          <a:alpha val="43137"/>
                        </a:srgbClr>
                      </a:outerShdw>
                    </a:effectLst>
                  </a:rPr>
                  <a:t>外部设备</a:t>
                </a:r>
              </a:p>
            </p:txBody>
          </p:sp>
        </p:grpSp>
        <p:sp>
          <p:nvSpPr>
            <p:cNvPr id="13321" name="Rectangle 14"/>
            <p:cNvSpPr>
              <a:spLocks noChangeArrowheads="1"/>
            </p:cNvSpPr>
            <p:nvPr/>
          </p:nvSpPr>
          <p:spPr bwMode="auto">
            <a:xfrm>
              <a:off x="290" y="3203"/>
              <a:ext cx="3235" cy="291"/>
            </a:xfrm>
            <a:prstGeom prst="rect">
              <a:avLst/>
            </a:prstGeom>
            <a:noFill/>
            <a:ln>
              <a:noFill/>
            </a:ln>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defRPr/>
              </a:pPr>
              <a:r>
                <a:rPr lang="zh-CN" altLang="en-US" sz="2400" b="1" dirty="0">
                  <a:effectLst>
                    <a:outerShdw blurRad="38100" dist="38100" dir="2700000" algn="tl">
                      <a:srgbClr val="000000">
                        <a:alpha val="43137"/>
                      </a:srgbClr>
                    </a:outerShdw>
                  </a:effectLst>
                </a:rPr>
                <a:t>支持它的软件五花八门，应有尽有。</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idx="1"/>
          </p:nvPr>
        </p:nvSpPr>
        <p:spPr>
          <a:xfrm>
            <a:off x="6350" y="116632"/>
            <a:ext cx="8916988" cy="2664296"/>
          </a:xfrm>
        </p:spPr>
        <p:txBody>
          <a:bodyPr/>
          <a:lstStyle/>
          <a:p>
            <a:pPr marL="571500" indent="-571500" eaLnBrk="1" hangingPunct="1">
              <a:lnSpc>
                <a:spcPct val="150000"/>
              </a:lnSpc>
              <a:buFontTx/>
              <a:buNone/>
              <a:defRPr/>
            </a:pPr>
            <a:r>
              <a:rPr lang="en-US" altLang="zh-CN" sz="2600" b="1" dirty="0">
                <a:effectLst>
                  <a:outerShdw blurRad="38100" dist="38100" dir="2700000" algn="tl">
                    <a:srgbClr val="000000">
                      <a:alpha val="43137"/>
                    </a:srgbClr>
                  </a:outerShdw>
                </a:effectLst>
              </a:rPr>
              <a:t>       </a:t>
            </a:r>
            <a:r>
              <a:rPr lang="zh-CN" altLang="en-US" sz="3000" b="1" dirty="0">
                <a:solidFill>
                  <a:srgbClr val="FF3300"/>
                </a:solidFill>
                <a:effectLst>
                  <a:outerShdw blurRad="38100" dist="38100" dir="2700000" algn="tl">
                    <a:srgbClr val="000000">
                      <a:alpha val="43137"/>
                    </a:srgbClr>
                  </a:outerShdw>
                </a:effectLst>
              </a:rPr>
              <a:t>分支二</a:t>
            </a:r>
            <a:r>
              <a:rPr lang="zh-CN" altLang="en-US" sz="3000" b="1" dirty="0">
                <a:effectLst>
                  <a:outerShdw blurRad="38100" dist="38100" dir="2700000" algn="tl">
                    <a:srgbClr val="000000">
                      <a:alpha val="43137"/>
                    </a:srgbClr>
                  </a:outerShdw>
                </a:effectLst>
              </a:rPr>
              <a:t>：嵌入式计算机系统</a:t>
            </a:r>
          </a:p>
          <a:p>
            <a:pPr marL="751205" lvl="1" indent="0" eaLnBrk="1" hangingPunct="1">
              <a:lnSpc>
                <a:spcPct val="150000"/>
              </a:lnSpc>
              <a:buFontTx/>
              <a:buNone/>
              <a:defRPr/>
            </a:pPr>
            <a:r>
              <a:rPr lang="zh-CN" altLang="en-US" sz="3000" b="1" dirty="0">
                <a:solidFill>
                  <a:srgbClr val="FF3300"/>
                </a:solidFill>
                <a:effectLst>
                  <a:outerShdw blurRad="38100" dist="38100" dir="2700000" algn="tl">
                    <a:srgbClr val="000000">
                      <a:alpha val="43137"/>
                    </a:srgbClr>
                  </a:outerShdw>
                </a:effectLst>
              </a:rPr>
              <a:t>        </a:t>
            </a:r>
            <a:r>
              <a:rPr lang="zh-CN" altLang="en-US" sz="3000" b="1" dirty="0">
                <a:effectLst>
                  <a:outerShdw blurRad="38100" dist="38100" dir="2700000" algn="tl">
                    <a:srgbClr val="000000">
                      <a:alpha val="43137"/>
                    </a:srgbClr>
                  </a:outerShdw>
                </a:effectLst>
              </a:rPr>
              <a:t>（</a:t>
            </a:r>
            <a:r>
              <a:rPr lang="en-US" altLang="zh-CN" sz="3000" b="1" dirty="0">
                <a:solidFill>
                  <a:srgbClr val="FF3300"/>
                </a:solidFill>
                <a:effectLst>
                  <a:outerShdw blurRad="38100" dist="38100" dir="2700000" algn="tl">
                    <a:srgbClr val="000000">
                      <a:alpha val="43137"/>
                    </a:srgbClr>
                  </a:outerShdw>
                </a:effectLst>
              </a:rPr>
              <a:t>E</a:t>
            </a:r>
            <a:r>
              <a:rPr lang="en-US" altLang="zh-CN" sz="3000" b="1" dirty="0">
                <a:effectLst>
                  <a:outerShdw blurRad="38100" dist="38100" dir="2700000" algn="tl">
                    <a:srgbClr val="000000">
                      <a:alpha val="43137"/>
                    </a:srgbClr>
                  </a:outerShdw>
                </a:effectLst>
              </a:rPr>
              <a:t>mbedded</a:t>
            </a:r>
            <a:r>
              <a:rPr lang="en-US" altLang="zh-CN" sz="3000" b="1" dirty="0">
                <a:solidFill>
                  <a:srgbClr val="FF3300"/>
                </a:solidFill>
                <a:effectLst>
                  <a:outerShdw blurRad="38100" dist="38100" dir="2700000" algn="tl">
                    <a:srgbClr val="000000">
                      <a:alpha val="43137"/>
                    </a:srgbClr>
                  </a:outerShdw>
                </a:effectLst>
              </a:rPr>
              <a:t> C</a:t>
            </a:r>
            <a:r>
              <a:rPr lang="en-US" altLang="zh-CN" sz="3000" b="1" dirty="0">
                <a:effectLst>
                  <a:outerShdw blurRad="38100" dist="38100" dir="2700000" algn="tl">
                    <a:srgbClr val="000000">
                      <a:alpha val="43137"/>
                    </a:srgbClr>
                  </a:outerShdw>
                </a:effectLst>
              </a:rPr>
              <a:t>omputer</a:t>
            </a:r>
            <a:r>
              <a:rPr lang="en-US" altLang="zh-CN" sz="3000" b="1" dirty="0">
                <a:solidFill>
                  <a:srgbClr val="FF3300"/>
                </a:solidFill>
                <a:effectLst>
                  <a:outerShdw blurRad="38100" dist="38100" dir="2700000" algn="tl">
                    <a:srgbClr val="000000">
                      <a:alpha val="43137"/>
                    </a:srgbClr>
                  </a:outerShdw>
                </a:effectLst>
              </a:rPr>
              <a:t> S</a:t>
            </a:r>
            <a:r>
              <a:rPr lang="en-US" altLang="zh-CN" sz="3000" b="1" dirty="0">
                <a:effectLst>
                  <a:outerShdw blurRad="38100" dist="38100" dir="2700000" algn="tl">
                    <a:srgbClr val="000000">
                      <a:alpha val="43137"/>
                    </a:srgbClr>
                  </a:outerShdw>
                </a:effectLst>
              </a:rPr>
              <a:t>ystem</a:t>
            </a:r>
            <a:r>
              <a:rPr lang="zh-CN" altLang="en-US" sz="3000" b="1" dirty="0">
                <a:effectLst>
                  <a:outerShdw blurRad="38100" dist="38100" dir="2700000" algn="tl">
                    <a:srgbClr val="000000">
                      <a:alpha val="43137"/>
                    </a:srgbClr>
                  </a:outerShdw>
                </a:effectLst>
              </a:rPr>
              <a:t>）</a:t>
            </a:r>
          </a:p>
          <a:p>
            <a:pPr marL="751205" lvl="1" indent="0" eaLnBrk="1" hangingPunct="1">
              <a:spcBef>
                <a:spcPct val="50000"/>
              </a:spcBef>
              <a:buFontTx/>
              <a:buNone/>
              <a:defRPr/>
            </a:pPr>
            <a:r>
              <a:rPr lang="en-US" altLang="zh-CN" sz="2800" b="1" dirty="0">
                <a:solidFill>
                  <a:srgbClr val="FF33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ECS</a:t>
            </a:r>
            <a:r>
              <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能嵌入到对象体系中，以实现对象体系智能化为目的的一类</a:t>
            </a:r>
            <a:r>
              <a:rPr lang="zh-CN" altLang="en-US" sz="2800" b="1" dirty="0">
                <a:solidFill>
                  <a:srgbClr val="FF33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专用计算机系统</a:t>
            </a:r>
            <a:endPar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38916" name="Rectangle 2"/>
          <p:cNvSpPr>
            <a:spLocks noChangeArrowheads="1"/>
          </p:cNvSpPr>
          <p:nvPr/>
        </p:nvSpPr>
        <p:spPr bwMode="auto">
          <a:xfrm>
            <a:off x="6350" y="2780928"/>
            <a:ext cx="8666163" cy="2247900"/>
          </a:xfrm>
          <a:prstGeom prst="rect">
            <a:avLst/>
          </a:prstGeom>
          <a:noFill/>
          <a:ln>
            <a:noFill/>
          </a:ln>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51205">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lvl="1" eaLnBrk="1" hangingPunct="1">
              <a:spcBef>
                <a:spcPct val="50000"/>
              </a:spcBef>
              <a:buFontTx/>
              <a:buNone/>
              <a:defRPr/>
            </a:pPr>
            <a:r>
              <a:rPr lang="zh-CN" altLang="en-US" b="1" dirty="0">
                <a:effectLst>
                  <a:outerShdw blurRad="38100" dist="38100" dir="2700000" algn="tl">
                    <a:srgbClr val="000000">
                      <a:alpha val="43137"/>
                    </a:srgbClr>
                  </a:outerShdw>
                </a:effectLst>
              </a:rPr>
              <a:t>技术要求：必须满足被控对象体系的物理、电气和环境以及产品成本等要求 </a:t>
            </a:r>
          </a:p>
          <a:p>
            <a:pPr lvl="1" eaLnBrk="1" hangingPunct="1">
              <a:spcBef>
                <a:spcPct val="50000"/>
              </a:spcBef>
              <a:buFontTx/>
              <a:buNone/>
              <a:defRPr/>
            </a:pPr>
            <a:r>
              <a:rPr lang="zh-CN" altLang="en-US" b="1" dirty="0">
                <a:effectLst>
                  <a:outerShdw blurRad="38100" dist="38100" dir="2700000" algn="tl">
                    <a:srgbClr val="000000">
                      <a:alpha val="43137"/>
                    </a:srgbClr>
                  </a:outerShdw>
                </a:effectLst>
              </a:rPr>
              <a:t>发展方向</a:t>
            </a:r>
            <a:r>
              <a:rPr lang="en-US" altLang="zh-CN" b="1" dirty="0">
                <a:effectLst>
                  <a:outerShdw blurRad="38100" dist="38100" dir="2700000" algn="tl">
                    <a:srgbClr val="000000">
                      <a:alpha val="43137"/>
                    </a:srgbClr>
                  </a:outerShdw>
                </a:effectLst>
              </a:rPr>
              <a:t>: </a:t>
            </a:r>
            <a:r>
              <a:rPr lang="zh-CN" altLang="en-US" b="1" dirty="0">
                <a:effectLst>
                  <a:outerShdw blurRad="38100" dist="38100" dir="2700000" algn="tl">
                    <a:srgbClr val="000000">
                      <a:alpha val="43137"/>
                    </a:srgbClr>
                  </a:outerShdw>
                </a:effectLst>
              </a:rPr>
              <a:t>与对象系统密切相关的</a:t>
            </a:r>
            <a:r>
              <a:rPr lang="zh-CN" altLang="en-US" b="1" dirty="0">
                <a:solidFill>
                  <a:srgbClr val="FF3300"/>
                </a:solidFill>
                <a:effectLst>
                  <a:outerShdw blurRad="38100" dist="38100" dir="2700000" algn="tl">
                    <a:srgbClr val="000000">
                      <a:alpha val="43137"/>
                    </a:srgbClr>
                  </a:outerShdw>
                </a:effectLst>
              </a:rPr>
              <a:t>嵌入性能</a:t>
            </a:r>
            <a:r>
              <a:rPr lang="zh-CN" altLang="en-US" b="1" dirty="0">
                <a:effectLst>
                  <a:outerShdw blurRad="38100" dist="38100" dir="2700000" algn="tl">
                    <a:srgbClr val="000000">
                      <a:alpha val="43137"/>
                    </a:srgbClr>
                  </a:outerShdw>
                </a:effectLst>
              </a:rPr>
              <a:t>、</a:t>
            </a:r>
            <a:r>
              <a:rPr lang="zh-CN" altLang="en-US" b="1" dirty="0">
                <a:solidFill>
                  <a:srgbClr val="FF3300"/>
                </a:solidFill>
                <a:effectLst>
                  <a:outerShdw blurRad="38100" dist="38100" dir="2700000" algn="tl">
                    <a:srgbClr val="000000">
                      <a:alpha val="43137"/>
                    </a:srgbClr>
                  </a:outerShdw>
                </a:effectLst>
              </a:rPr>
              <a:t>控制能力</a:t>
            </a:r>
            <a:r>
              <a:rPr lang="zh-CN" altLang="en-US" b="1" dirty="0">
                <a:effectLst>
                  <a:outerShdw blurRad="38100" dist="38100" dir="2700000" algn="tl">
                    <a:srgbClr val="000000">
                      <a:alpha val="43137"/>
                    </a:srgbClr>
                  </a:outerShdw>
                </a:effectLst>
              </a:rPr>
              <a:t>与</a:t>
            </a:r>
            <a:r>
              <a:rPr lang="zh-CN" altLang="en-US" b="1" dirty="0">
                <a:solidFill>
                  <a:srgbClr val="FF3300"/>
                </a:solidFill>
                <a:effectLst>
                  <a:outerShdw blurRad="38100" dist="38100" dir="2700000" algn="tl">
                    <a:srgbClr val="000000">
                      <a:alpha val="43137"/>
                    </a:srgbClr>
                  </a:outerShdw>
                </a:effectLst>
              </a:rPr>
              <a:t>控制可靠性</a:t>
            </a:r>
            <a:r>
              <a:rPr lang="zh-CN" altLang="en-US" b="1" dirty="0">
                <a:effectLst>
                  <a:outerShdw blurRad="38100" dist="38100" dir="2700000" algn="tl">
                    <a:srgbClr val="000000">
                      <a:alpha val="43137"/>
                    </a:srgbClr>
                  </a:outerShdw>
                </a:effectLst>
              </a:rPr>
              <a:t> </a:t>
            </a:r>
          </a:p>
        </p:txBody>
      </p:sp>
      <p:sp>
        <p:nvSpPr>
          <p:cNvPr id="6" name="文本框 5">
            <a:extLst>
              <a:ext uri="{FF2B5EF4-FFF2-40B4-BE49-F238E27FC236}">
                <a16:creationId xmlns:a16="http://schemas.microsoft.com/office/drawing/2014/main" id="{FC5E2E7A-AB2B-4287-8B57-C7ED72F8EA49}"/>
              </a:ext>
            </a:extLst>
          </p:cNvPr>
          <p:cNvSpPr txBox="1">
            <a:spLocks noChangeArrowheads="1"/>
          </p:cNvSpPr>
          <p:nvPr/>
        </p:nvSpPr>
        <p:spPr bwMode="auto">
          <a:xfrm>
            <a:off x="1804988" y="5108575"/>
            <a:ext cx="57753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zh-CN" altLang="en-US" sz="2400" dirty="0">
                <a:effectLst>
                  <a:outerShdw blurRad="38100" dist="38100" dir="2700000" algn="tl">
                    <a:srgbClr val="000000">
                      <a:alpha val="43137"/>
                    </a:srgbClr>
                  </a:outerShdw>
                </a:effectLst>
                <a:latin typeface="Verdana" panose="020B0604030504040204" pitchFamily="34" charset="0"/>
              </a:rPr>
              <a:t>嵌入到</a:t>
            </a:r>
            <a:r>
              <a:rPr kumimoji="0" lang="zh-CN" altLang="en-US" sz="2400" b="1" dirty="0">
                <a:solidFill>
                  <a:srgbClr val="FF3300"/>
                </a:solidFill>
                <a:effectLst>
                  <a:outerShdw blurRad="38100" dist="38100" dir="2700000" algn="tl">
                    <a:srgbClr val="000000">
                      <a:alpha val="43137"/>
                    </a:srgbClr>
                  </a:outerShdw>
                </a:effectLst>
                <a:latin typeface="Verdana" panose="020B0604030504040204" pitchFamily="34" charset="0"/>
              </a:rPr>
              <a:t>大型对象系统</a:t>
            </a:r>
            <a:r>
              <a:rPr kumimoji="0" lang="zh-CN" altLang="en-US" sz="2400" dirty="0">
                <a:effectLst>
                  <a:outerShdw blurRad="38100" dist="38100" dir="2700000" algn="tl">
                    <a:srgbClr val="000000">
                      <a:alpha val="43137"/>
                    </a:srgbClr>
                  </a:outerShdw>
                </a:effectLst>
                <a:latin typeface="Verdana" panose="020B0604030504040204" pitchFamily="34" charset="0"/>
              </a:rPr>
              <a:t>中 </a:t>
            </a:r>
            <a:r>
              <a:rPr kumimoji="0" lang="en-US" altLang="zh-CN" sz="2400" dirty="0">
                <a:effectLst>
                  <a:outerShdw blurRad="38100" dist="38100" dir="2700000" algn="tl">
                    <a:srgbClr val="000000">
                      <a:alpha val="43137"/>
                    </a:srgbClr>
                  </a:outerShdw>
                </a:effectLst>
                <a:latin typeface="Verdana" panose="020B0604030504040204" pitchFamily="34" charset="0"/>
                <a:sym typeface="Wingdings 3" panose="05040102010807070707" pitchFamily="18" charset="2"/>
              </a:rPr>
              <a:t> </a:t>
            </a:r>
            <a:r>
              <a:rPr kumimoji="0" lang="zh-CN" altLang="en-US" sz="2400" dirty="0">
                <a:effectLst>
                  <a:outerShdw blurRad="38100" dist="38100" dir="2700000" algn="tl">
                    <a:srgbClr val="000000">
                      <a:alpha val="43137"/>
                    </a:srgbClr>
                  </a:outerShdw>
                </a:effectLst>
                <a:latin typeface="Verdana" panose="020B0604030504040204" pitchFamily="34" charset="0"/>
              </a:rPr>
              <a:t>工业计算机</a:t>
            </a:r>
            <a:endParaRPr kumimoji="0" lang="en-US" altLang="zh-CN" sz="2400" dirty="0">
              <a:effectLst>
                <a:outerShdw blurRad="38100" dist="38100" dir="2700000" algn="tl">
                  <a:srgbClr val="000000">
                    <a:alpha val="43137"/>
                  </a:srgbClr>
                </a:outerShdw>
              </a:effectLst>
              <a:latin typeface="Verdana" panose="020B0604030504040204" pitchFamily="34" charset="0"/>
            </a:endParaRPr>
          </a:p>
          <a:p>
            <a:pPr>
              <a:spcBef>
                <a:spcPct val="0"/>
              </a:spcBef>
              <a:buFontTx/>
              <a:buNone/>
            </a:pPr>
            <a:r>
              <a:rPr kumimoji="0" lang="zh-CN" altLang="en-US" sz="2400" dirty="0">
                <a:effectLst>
                  <a:outerShdw blurRad="38100" dist="38100" dir="2700000" algn="tl">
                    <a:srgbClr val="000000">
                      <a:alpha val="43137"/>
                    </a:srgbClr>
                  </a:outerShdw>
                </a:effectLst>
                <a:latin typeface="Verdana" panose="020B0604030504040204" pitchFamily="34" charset="0"/>
              </a:rPr>
              <a:t>嵌入到</a:t>
            </a:r>
            <a:r>
              <a:rPr kumimoji="0" lang="zh-CN" altLang="en-US" sz="2400" b="1" dirty="0">
                <a:solidFill>
                  <a:srgbClr val="FF3300"/>
                </a:solidFill>
                <a:effectLst>
                  <a:outerShdw blurRad="38100" dist="38100" dir="2700000" algn="tl">
                    <a:srgbClr val="000000">
                      <a:alpha val="43137"/>
                    </a:srgbClr>
                  </a:outerShdw>
                </a:effectLst>
                <a:latin typeface="Verdana" panose="020B0604030504040204" pitchFamily="34" charset="0"/>
              </a:rPr>
              <a:t>小型对象系统</a:t>
            </a:r>
            <a:r>
              <a:rPr kumimoji="0" lang="zh-CN" altLang="en-US" sz="2400" dirty="0">
                <a:effectLst>
                  <a:outerShdw blurRad="38100" dist="38100" dir="2700000" algn="tl">
                    <a:srgbClr val="000000">
                      <a:alpha val="43137"/>
                    </a:srgbClr>
                  </a:outerShdw>
                </a:effectLst>
                <a:latin typeface="Verdana" panose="020B0604030504040204" pitchFamily="34" charset="0"/>
              </a:rPr>
              <a:t>中 </a:t>
            </a:r>
            <a:r>
              <a:rPr kumimoji="0" lang="en-US" altLang="zh-CN" sz="2400" dirty="0">
                <a:effectLst>
                  <a:outerShdw blurRad="38100" dist="38100" dir="2700000" algn="tl">
                    <a:srgbClr val="000000">
                      <a:alpha val="43137"/>
                    </a:srgbClr>
                  </a:outerShdw>
                </a:effectLst>
                <a:latin typeface="Verdana" panose="020B0604030504040204" pitchFamily="34" charset="0"/>
                <a:sym typeface="Wingdings 3" panose="05040102010807070707" pitchFamily="18" charset="2"/>
              </a:rPr>
              <a:t> </a:t>
            </a:r>
            <a:r>
              <a:rPr kumimoji="0" lang="zh-CN" altLang="en-US" sz="2400" dirty="0">
                <a:effectLst>
                  <a:outerShdw blurRad="38100" dist="38100" dir="2700000" algn="tl">
                    <a:srgbClr val="000000">
                      <a:alpha val="43137"/>
                    </a:srgbClr>
                  </a:outerShdw>
                </a:effectLst>
                <a:latin typeface="Verdana" panose="020B0604030504040204" pitchFamily="34" charset="0"/>
              </a:rPr>
              <a:t>单片微计算机</a:t>
            </a:r>
            <a:endParaRPr lang="zh-CN" altLang="en-US" sz="2400"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blinds(horizontal)">
                                      <p:cBhvr>
                                        <p:cTn id="7" dur="500"/>
                                        <p:tgtEl>
                                          <p:spTgt spid="389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632610" y="1074460"/>
            <a:ext cx="7829550" cy="937180"/>
          </a:xfrm>
          <a:prstGeom prst="rect">
            <a:avLst/>
          </a:prstGeom>
          <a:solidFill>
            <a:schemeClr val="bg1"/>
          </a:solidFill>
          <a:ln>
            <a:noFill/>
          </a:ln>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ct val="0"/>
              </a:spcBef>
              <a:buClrTx/>
              <a:buSzTx/>
              <a:buFontTx/>
              <a:buNone/>
              <a:defRPr/>
            </a:pPr>
            <a:r>
              <a:rPr lang="en-US" altLang="zh-CN" sz="2400" b="1" dirty="0">
                <a:effectLst>
                  <a:outerShdw blurRad="38100" dist="38100" dir="2700000" algn="tl">
                    <a:srgbClr val="000000">
                      <a:alpha val="43137"/>
                    </a:srgbClr>
                  </a:outerShdw>
                </a:effectLst>
                <a:latin typeface="Verdana" panose="020B0604030504040204" pitchFamily="34" charset="0"/>
              </a:rPr>
              <a:t>PC→ </a:t>
            </a:r>
            <a:r>
              <a:rPr lang="zh-CN" altLang="en-US" sz="2400" b="1" dirty="0">
                <a:effectLst>
                  <a:outerShdw blurRad="38100" dist="38100" dir="2700000" algn="tl">
                    <a:srgbClr val="000000">
                      <a:alpha val="43137"/>
                    </a:srgbClr>
                  </a:outerShdw>
                </a:effectLst>
                <a:latin typeface="Verdana" panose="020B0604030504040204" pitchFamily="34" charset="0"/>
              </a:rPr>
              <a:t>电气加固、机械加固，并配置各种接口板卡 → </a:t>
            </a:r>
            <a:r>
              <a:rPr lang="en-US" altLang="zh-CN" sz="2400" b="1" dirty="0">
                <a:effectLst>
                  <a:outerShdw blurRad="38100" dist="38100" dir="2700000" algn="tl">
                    <a:srgbClr val="000000">
                      <a:alpha val="43137"/>
                    </a:srgbClr>
                  </a:outerShdw>
                </a:effectLst>
                <a:latin typeface="Verdana" panose="020B0604030504040204" pitchFamily="34" charset="0"/>
              </a:rPr>
              <a:t>IPC</a:t>
            </a:r>
            <a:r>
              <a:rPr lang="zh-CN" altLang="en-US" sz="2400" b="1" dirty="0">
                <a:effectLst>
                  <a:outerShdw blurRad="38100" dist="38100" dir="2700000" algn="tl">
                    <a:srgbClr val="000000">
                      <a:alpha val="43137"/>
                    </a:srgbClr>
                  </a:outerShdw>
                </a:effectLst>
                <a:latin typeface="Verdana" panose="020B0604030504040204" pitchFamily="34" charset="0"/>
              </a:rPr>
              <a:t>（工控机）→ 嵌入到</a:t>
            </a:r>
            <a:r>
              <a:rPr lang="zh-CN" altLang="en-US" sz="2400" b="1" dirty="0">
                <a:solidFill>
                  <a:srgbClr val="FF3300"/>
                </a:solidFill>
                <a:effectLst>
                  <a:outerShdw blurRad="38100" dist="38100" dir="2700000" algn="tl">
                    <a:srgbClr val="000000">
                      <a:alpha val="43137"/>
                    </a:srgbClr>
                  </a:outerShdw>
                </a:effectLst>
                <a:latin typeface="Verdana" panose="020B0604030504040204" pitchFamily="34" charset="0"/>
              </a:rPr>
              <a:t>大型对象系统</a:t>
            </a:r>
            <a:r>
              <a:rPr lang="zh-CN" altLang="en-US" sz="2400" b="1" dirty="0">
                <a:effectLst>
                  <a:outerShdw blurRad="38100" dist="38100" dir="2700000" algn="tl">
                    <a:srgbClr val="000000">
                      <a:alpha val="43137"/>
                    </a:srgbClr>
                  </a:outerShdw>
                </a:effectLst>
                <a:latin typeface="Verdana" panose="020B0604030504040204" pitchFamily="34" charset="0"/>
              </a:rPr>
              <a:t>中（实现智能化）</a:t>
            </a:r>
          </a:p>
        </p:txBody>
      </p:sp>
      <p:sp>
        <p:nvSpPr>
          <p:cNvPr id="17411" name="Rectangle 3"/>
          <p:cNvSpPr>
            <a:spLocks noChangeArrowheads="1"/>
          </p:cNvSpPr>
          <p:nvPr/>
        </p:nvSpPr>
        <p:spPr bwMode="auto">
          <a:xfrm>
            <a:off x="666751" y="323127"/>
            <a:ext cx="7737475" cy="596900"/>
          </a:xfrm>
          <a:prstGeom prst="rect">
            <a:avLst/>
          </a:prstGeom>
          <a:noFill/>
          <a:ln>
            <a:noFill/>
          </a:ln>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50000"/>
              </a:lnSpc>
              <a:spcBef>
                <a:spcPct val="0"/>
              </a:spcBef>
              <a:buFontTx/>
              <a:buNone/>
              <a:defRPr/>
            </a:pPr>
            <a:r>
              <a:rPr kumimoji="0" lang="zh-CN" altLang="en-US" sz="2400" b="1" dirty="0">
                <a:effectLst>
                  <a:outerShdw blurRad="38100" dist="38100" dir="2700000" algn="tl">
                    <a:srgbClr val="000000">
                      <a:alpha val="43137"/>
                    </a:srgbClr>
                  </a:outerShdw>
                </a:effectLst>
                <a:latin typeface="Verdana" panose="020B0604030504040204" pitchFamily="34" charset="0"/>
              </a:rPr>
              <a:t>工业计算机（</a:t>
            </a:r>
            <a:r>
              <a:rPr kumimoji="0" lang="en-US" altLang="zh-CN" sz="2400" b="1" dirty="0">
                <a:solidFill>
                  <a:srgbClr val="FF3300"/>
                </a:solidFill>
                <a:effectLst>
                  <a:outerShdw blurRad="38100" dist="38100" dir="2700000" algn="tl">
                    <a:srgbClr val="000000">
                      <a:alpha val="43137"/>
                    </a:srgbClr>
                  </a:outerShdw>
                </a:effectLst>
                <a:latin typeface="Verdana" panose="020B0604030504040204" pitchFamily="34" charset="0"/>
              </a:rPr>
              <a:t>I</a:t>
            </a:r>
            <a:r>
              <a:rPr kumimoji="0" lang="en-US" altLang="zh-CN" sz="2400" b="1" dirty="0">
                <a:effectLst>
                  <a:outerShdw blurRad="38100" dist="38100" dir="2700000" algn="tl">
                    <a:srgbClr val="000000">
                      <a:alpha val="43137"/>
                    </a:srgbClr>
                  </a:outerShdw>
                </a:effectLst>
                <a:latin typeface="Verdana" panose="020B0604030504040204" pitchFamily="34" charset="0"/>
              </a:rPr>
              <a:t>ndustrial </a:t>
            </a:r>
            <a:r>
              <a:rPr kumimoji="0" lang="en-US" altLang="zh-CN" sz="2400" b="1" dirty="0">
                <a:solidFill>
                  <a:srgbClr val="FF3300"/>
                </a:solidFill>
                <a:effectLst>
                  <a:outerShdw blurRad="38100" dist="38100" dir="2700000" algn="tl">
                    <a:srgbClr val="000000">
                      <a:alpha val="43137"/>
                    </a:srgbClr>
                  </a:outerShdw>
                </a:effectLst>
                <a:latin typeface="Verdana" panose="020B0604030504040204" pitchFamily="34" charset="0"/>
              </a:rPr>
              <a:t>P</a:t>
            </a:r>
            <a:r>
              <a:rPr kumimoji="0" lang="en-US" altLang="zh-CN" sz="2400" b="1" dirty="0">
                <a:effectLst>
                  <a:outerShdw blurRad="38100" dist="38100" dir="2700000" algn="tl">
                    <a:srgbClr val="000000">
                      <a:alpha val="43137"/>
                    </a:srgbClr>
                  </a:outerShdw>
                </a:effectLst>
                <a:latin typeface="Verdana" panose="020B0604030504040204" pitchFamily="34" charset="0"/>
              </a:rPr>
              <a:t>ersonal </a:t>
            </a:r>
            <a:r>
              <a:rPr kumimoji="0" lang="en-US" altLang="zh-CN" sz="2400" b="1" dirty="0">
                <a:solidFill>
                  <a:srgbClr val="FF3300"/>
                </a:solidFill>
                <a:effectLst>
                  <a:outerShdw blurRad="38100" dist="38100" dir="2700000" algn="tl">
                    <a:srgbClr val="000000">
                      <a:alpha val="43137"/>
                    </a:srgbClr>
                  </a:outerShdw>
                </a:effectLst>
                <a:latin typeface="Verdana" panose="020B0604030504040204" pitchFamily="34" charset="0"/>
              </a:rPr>
              <a:t>C</a:t>
            </a:r>
            <a:r>
              <a:rPr kumimoji="0" lang="en-US" altLang="zh-CN" sz="2400" b="1" dirty="0">
                <a:effectLst>
                  <a:outerShdw blurRad="38100" dist="38100" dir="2700000" algn="tl">
                    <a:srgbClr val="000000">
                      <a:alpha val="43137"/>
                    </a:srgbClr>
                  </a:outerShdw>
                </a:effectLst>
                <a:latin typeface="Verdana" panose="020B0604030504040204" pitchFamily="34" charset="0"/>
              </a:rPr>
              <a:t>omputer</a:t>
            </a:r>
            <a:r>
              <a:rPr kumimoji="0" lang="zh-CN" altLang="en-US" sz="2400" b="1" dirty="0">
                <a:effectLst>
                  <a:outerShdw blurRad="38100" dist="38100" dir="2700000" algn="tl">
                    <a:srgbClr val="000000">
                      <a:alpha val="43137"/>
                    </a:srgbClr>
                  </a:outerShdw>
                </a:effectLst>
                <a:latin typeface="Verdana" panose="020B0604030504040204" pitchFamily="34" charset="0"/>
              </a:rPr>
              <a:t>）</a:t>
            </a:r>
            <a:r>
              <a:rPr kumimoji="0" lang="zh-CN" altLang="en-US" sz="6000" b="1" dirty="0">
                <a:effectLst>
                  <a:outerShdw blurRad="38100" dist="38100" dir="2700000" algn="tl">
                    <a:srgbClr val="000000">
                      <a:alpha val="43137"/>
                    </a:srgbClr>
                  </a:outerShdw>
                </a:effectLst>
                <a:latin typeface="Verdana" panose="020B0604030504040204" pitchFamily="34" charset="0"/>
              </a:rPr>
              <a:t> </a:t>
            </a:r>
          </a:p>
        </p:txBody>
      </p:sp>
      <p:grpSp>
        <p:nvGrpSpPr>
          <p:cNvPr id="2" name="Group 12"/>
          <p:cNvGrpSpPr/>
          <p:nvPr/>
        </p:nvGrpSpPr>
        <p:grpSpPr bwMode="auto">
          <a:xfrm>
            <a:off x="487363" y="2166074"/>
            <a:ext cx="8099425" cy="4066452"/>
            <a:chOff x="307" y="1661"/>
            <a:chExt cx="5102" cy="2265"/>
          </a:xfrm>
        </p:grpSpPr>
        <p:pic>
          <p:nvPicPr>
            <p:cNvPr id="26629" name="Picture 4" descr="compactpci"/>
            <p:cNvPicPr>
              <a:picLocks noChangeAspect="1" noChangeArrowheads="1"/>
            </p:cNvPicPr>
            <p:nvPr/>
          </p:nvPicPr>
          <p:blipFill>
            <a:blip r:embed="rId3">
              <a:lum bright="-12000" contrast="18000"/>
              <a:extLst>
                <a:ext uri="{28A0092B-C50C-407E-A947-70E740481C1C}">
                  <a14:useLocalDpi xmlns:a14="http://schemas.microsoft.com/office/drawing/2010/main" val="0"/>
                </a:ext>
              </a:extLst>
            </a:blip>
            <a:srcRect/>
            <a:stretch>
              <a:fillRect/>
            </a:stretch>
          </p:blipFill>
          <p:spPr bwMode="auto">
            <a:xfrm>
              <a:off x="2064" y="1661"/>
              <a:ext cx="1701" cy="956"/>
            </a:xfrm>
            <a:prstGeom prst="rect">
              <a:avLst/>
            </a:prstGeom>
            <a:noFill/>
            <a:ln w="19050" algn="ctr">
              <a:solidFill>
                <a:srgbClr val="FF6600"/>
              </a:solidFill>
              <a:miter lim="800000"/>
              <a:headEnd/>
              <a:tailEnd/>
            </a:ln>
            <a:extLst>
              <a:ext uri="{909E8E84-426E-40DD-AFC4-6F175D3DCCD1}">
                <a14:hiddenFill xmlns:a14="http://schemas.microsoft.com/office/drawing/2010/main">
                  <a:solidFill>
                    <a:srgbClr val="FFFFFF"/>
                  </a:solidFill>
                </a14:hiddenFill>
              </a:ext>
            </a:extLst>
          </p:spPr>
        </p:pic>
        <p:pic>
          <p:nvPicPr>
            <p:cNvPr id="26630" name="Picture 5" descr="Amb-610"/>
            <p:cNvPicPr>
              <a:picLocks noChangeAspect="1" noChangeArrowheads="1"/>
            </p:cNvPicPr>
            <p:nvPr/>
          </p:nvPicPr>
          <p:blipFill>
            <a:blip r:embed="rId4" cstate="print">
              <a:lum bright="-12000" contrast="24000"/>
              <a:extLst>
                <a:ext uri="{28A0092B-C50C-407E-A947-70E740481C1C}">
                  <a14:useLocalDpi xmlns:a14="http://schemas.microsoft.com/office/drawing/2010/main" val="0"/>
                </a:ext>
              </a:extLst>
            </a:blip>
            <a:srcRect/>
            <a:stretch>
              <a:fillRect/>
            </a:stretch>
          </p:blipFill>
          <p:spPr bwMode="auto">
            <a:xfrm>
              <a:off x="420" y="1661"/>
              <a:ext cx="1644" cy="956"/>
            </a:xfrm>
            <a:prstGeom prst="rect">
              <a:avLst/>
            </a:prstGeom>
            <a:noFill/>
            <a:ln w="19050" algn="ctr">
              <a:solidFill>
                <a:srgbClr val="FF6600"/>
              </a:solidFill>
              <a:miter lim="800000"/>
              <a:headEnd/>
              <a:tailEnd/>
            </a:ln>
            <a:extLst>
              <a:ext uri="{909E8E84-426E-40DD-AFC4-6F175D3DCCD1}">
                <a14:hiddenFill xmlns:a14="http://schemas.microsoft.com/office/drawing/2010/main">
                  <a:solidFill>
                    <a:srgbClr val="FFFFFF"/>
                  </a:solidFill>
                </a14:hiddenFill>
              </a:ext>
            </a:extLst>
          </p:spPr>
        </p:pic>
        <p:sp>
          <p:nvSpPr>
            <p:cNvPr id="26631" name="Rectangle 6"/>
            <p:cNvSpPr>
              <a:spLocks noChangeArrowheads="1"/>
            </p:cNvSpPr>
            <p:nvPr/>
          </p:nvSpPr>
          <p:spPr bwMode="auto">
            <a:xfrm>
              <a:off x="307" y="3674"/>
              <a:ext cx="504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000" b="1">
                  <a:solidFill>
                    <a:srgbClr val="0000FF"/>
                  </a:solidFill>
                  <a:latin typeface="Verdana" panose="020B0604030504040204" pitchFamily="34" charset="0"/>
                </a:rPr>
                <a:t>船舶驾驶室集中控制台     自动配料控制系统        电站锅炉控制系统</a:t>
              </a:r>
            </a:p>
          </p:txBody>
        </p:sp>
        <p:pic>
          <p:nvPicPr>
            <p:cNvPr id="26632" name="Picture 8" descr="未标题-2"/>
            <p:cNvPicPr>
              <a:picLocks noChangeAspect="1" noChangeArrowheads="1"/>
            </p:cNvPicPr>
            <p:nvPr/>
          </p:nvPicPr>
          <p:blipFill>
            <a:blip r:embed="rId5">
              <a:lum contrast="24000"/>
              <a:extLst>
                <a:ext uri="{28A0092B-C50C-407E-A947-70E740481C1C}">
                  <a14:useLocalDpi xmlns:a14="http://schemas.microsoft.com/office/drawing/2010/main" val="0"/>
                </a:ext>
              </a:extLst>
            </a:blip>
            <a:srcRect t="121" b="7436"/>
            <a:stretch>
              <a:fillRect/>
            </a:stretch>
          </p:blipFill>
          <p:spPr bwMode="auto">
            <a:xfrm>
              <a:off x="420" y="2625"/>
              <a:ext cx="1644" cy="1007"/>
            </a:xfrm>
            <a:prstGeom prst="rect">
              <a:avLst/>
            </a:prstGeom>
            <a:noFill/>
            <a:ln w="19050" algn="ctr">
              <a:solidFill>
                <a:srgbClr val="FF6600"/>
              </a:solidFill>
              <a:miter lim="800000"/>
              <a:headEnd/>
              <a:tailEnd/>
            </a:ln>
            <a:extLst>
              <a:ext uri="{909E8E84-426E-40DD-AFC4-6F175D3DCCD1}">
                <a14:hiddenFill xmlns:a14="http://schemas.microsoft.com/office/drawing/2010/main">
                  <a:solidFill>
                    <a:srgbClr val="FFFFFF"/>
                  </a:solidFill>
                </a14:hiddenFill>
              </a:ext>
            </a:extLst>
          </p:spPr>
        </p:pic>
        <p:pic>
          <p:nvPicPr>
            <p:cNvPr id="26633" name="Picture 9" descr="2005112391522866">
              <a:hlinkClick r:id="rId6"/>
            </p:cNvPr>
            <p:cNvPicPr>
              <a:picLocks noChangeAspect="1" noChangeArrowheads="1"/>
            </p:cNvPicPr>
            <p:nvPr/>
          </p:nvPicPr>
          <p:blipFill>
            <a:blip r:embed="rId7">
              <a:lum contrast="42000"/>
              <a:extLst>
                <a:ext uri="{28A0092B-C50C-407E-A947-70E740481C1C}">
                  <a14:useLocalDpi xmlns:a14="http://schemas.microsoft.com/office/drawing/2010/main" val="0"/>
                </a:ext>
              </a:extLst>
            </a:blip>
            <a:srcRect/>
            <a:stretch>
              <a:fillRect/>
            </a:stretch>
          </p:blipFill>
          <p:spPr bwMode="auto">
            <a:xfrm>
              <a:off x="2064" y="2625"/>
              <a:ext cx="1701" cy="1014"/>
            </a:xfrm>
            <a:prstGeom prst="rect">
              <a:avLst/>
            </a:prstGeom>
            <a:noFill/>
            <a:ln w="19050" algn="ctr">
              <a:solidFill>
                <a:srgbClr val="FF6600"/>
              </a:solidFill>
              <a:miter lim="800000"/>
              <a:headEnd/>
              <a:tailEnd/>
            </a:ln>
            <a:extLst>
              <a:ext uri="{909E8E84-426E-40DD-AFC4-6F175D3DCCD1}">
                <a14:hiddenFill xmlns:a14="http://schemas.microsoft.com/office/drawing/2010/main">
                  <a:solidFill>
                    <a:srgbClr val="FFFFFF"/>
                  </a:solidFill>
                </a14:hiddenFill>
              </a:ext>
            </a:extLst>
          </p:spPr>
        </p:pic>
        <p:pic>
          <p:nvPicPr>
            <p:cNvPr id="26634" name="Picture 10" descr="guolu">
              <a:hlinkClick r:id="rId8"/>
            </p:cNvPr>
            <p:cNvPicPr>
              <a:picLocks noChangeAspect="1" noChangeArrowheads="1"/>
            </p:cNvPicPr>
            <p:nvPr/>
          </p:nvPicPr>
          <p:blipFill>
            <a:blip r:embed="rId9">
              <a:lum contrast="54000"/>
              <a:extLst>
                <a:ext uri="{28A0092B-C50C-407E-A947-70E740481C1C}">
                  <a14:useLocalDpi xmlns:a14="http://schemas.microsoft.com/office/drawing/2010/main" val="0"/>
                </a:ext>
              </a:extLst>
            </a:blip>
            <a:srcRect/>
            <a:stretch>
              <a:fillRect/>
            </a:stretch>
          </p:blipFill>
          <p:spPr bwMode="auto">
            <a:xfrm>
              <a:off x="3765" y="2625"/>
              <a:ext cx="1644" cy="1021"/>
            </a:xfrm>
            <a:prstGeom prst="rect">
              <a:avLst/>
            </a:prstGeom>
            <a:noFill/>
            <a:ln w="19050" algn="ctr">
              <a:solidFill>
                <a:srgbClr val="FF6600"/>
              </a:solidFill>
              <a:miter lim="800000"/>
              <a:headEnd/>
              <a:tailEnd/>
            </a:ln>
            <a:extLst>
              <a:ext uri="{909E8E84-426E-40DD-AFC4-6F175D3DCCD1}">
                <a14:hiddenFill xmlns:a14="http://schemas.microsoft.com/office/drawing/2010/main">
                  <a:solidFill>
                    <a:srgbClr val="FFFFFF"/>
                  </a:solidFill>
                </a14:hiddenFill>
              </a:ext>
            </a:extLst>
          </p:spPr>
        </p:pic>
        <p:pic>
          <p:nvPicPr>
            <p:cNvPr id="26635" name="Picture 11" descr="2006_3_13_11_47_56_320">
              <a:hlinkClick r:id="rId10"/>
            </p:cNvPr>
            <p:cNvPicPr>
              <a:picLocks noChangeAspect="1" noChangeArrowheads="1"/>
            </p:cNvPicPr>
            <p:nvPr/>
          </p:nvPicPr>
          <p:blipFill>
            <a:blip r:embed="rId11" cstate="print">
              <a:lum bright="18000" contrast="36000"/>
              <a:extLst>
                <a:ext uri="{28A0092B-C50C-407E-A947-70E740481C1C}">
                  <a14:useLocalDpi xmlns:a14="http://schemas.microsoft.com/office/drawing/2010/main" val="0"/>
                </a:ext>
              </a:extLst>
            </a:blip>
            <a:srcRect l="6068" t="20329" b="4581"/>
            <a:stretch>
              <a:fillRect/>
            </a:stretch>
          </p:blipFill>
          <p:spPr bwMode="auto">
            <a:xfrm>
              <a:off x="3765" y="1661"/>
              <a:ext cx="1644" cy="964"/>
            </a:xfrm>
            <a:prstGeom prst="rect">
              <a:avLst/>
            </a:prstGeom>
            <a:noFill/>
            <a:ln w="19050" algn="ctr">
              <a:solidFill>
                <a:srgbClr val="FF6600"/>
              </a:solidFill>
              <a:miter lim="800000"/>
              <a:headEnd/>
              <a:tailEnd/>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9721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2138" y="2925067"/>
            <a:ext cx="2700337"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Rectangle 4"/>
          <p:cNvSpPr>
            <a:spLocks noChangeArrowheads="1"/>
          </p:cNvSpPr>
          <p:nvPr/>
        </p:nvSpPr>
        <p:spPr bwMode="auto">
          <a:xfrm>
            <a:off x="585788" y="188640"/>
            <a:ext cx="7829550" cy="2588209"/>
          </a:xfrm>
          <a:prstGeom prst="rect">
            <a:avLst/>
          </a:prstGeom>
          <a:noFill/>
          <a:ln>
            <a:noFill/>
          </a:ln>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Tx/>
              <a:buNone/>
              <a:defRPr/>
            </a:pPr>
            <a:r>
              <a:rPr kumimoji="0" lang="zh-CN" altLang="en-US" sz="2800" b="1" dirty="0">
                <a:effectLst>
                  <a:outerShdw blurRad="38100" dist="38100" dir="2700000" algn="tl">
                    <a:srgbClr val="000000">
                      <a:alpha val="43137"/>
                    </a:srgbClr>
                  </a:outerShdw>
                </a:effectLst>
                <a:latin typeface="Verdana" panose="020B0604030504040204" pitchFamily="34" charset="0"/>
              </a:rPr>
              <a:t>众多</a:t>
            </a:r>
            <a:r>
              <a:rPr kumimoji="0" lang="zh-CN" altLang="en-US" sz="2800" b="1" dirty="0">
                <a:solidFill>
                  <a:srgbClr val="FF3300"/>
                </a:solidFill>
                <a:effectLst>
                  <a:outerShdw blurRad="38100" dist="38100" dir="2700000" algn="tl">
                    <a:srgbClr val="000000">
                      <a:alpha val="43137"/>
                    </a:srgbClr>
                  </a:outerShdw>
                </a:effectLst>
                <a:latin typeface="Verdana" panose="020B0604030504040204" pitchFamily="34" charset="0"/>
              </a:rPr>
              <a:t>小型对象系统</a:t>
            </a:r>
            <a:r>
              <a:rPr kumimoji="0" lang="zh-CN" altLang="en-US" sz="2800" b="1" dirty="0">
                <a:effectLst>
                  <a:outerShdw blurRad="38100" dist="38100" dir="2700000" algn="tl">
                    <a:srgbClr val="000000">
                      <a:alpha val="43137"/>
                    </a:srgbClr>
                  </a:outerShdw>
                </a:effectLst>
                <a:latin typeface="Verdana" panose="020B0604030504040204" pitchFamily="34" charset="0"/>
              </a:rPr>
              <a:t>（如家电、仪器、工控单元</a:t>
            </a:r>
            <a:r>
              <a:rPr kumimoji="0" lang="en-US" altLang="zh-CN" sz="2800" b="1" dirty="0">
                <a:effectLst>
                  <a:outerShdw blurRad="38100" dist="38100" dir="2700000" algn="tl">
                    <a:srgbClr val="000000">
                      <a:alpha val="43137"/>
                    </a:srgbClr>
                  </a:outerShdw>
                </a:effectLst>
                <a:latin typeface="Arial" panose="020B0604020202020204" pitchFamily="34" charset="0"/>
              </a:rPr>
              <a:t>…</a:t>
            </a:r>
            <a:r>
              <a:rPr kumimoji="0" lang="zh-CN" altLang="en-US" sz="2800" b="1" dirty="0">
                <a:effectLst>
                  <a:outerShdw blurRad="38100" dist="38100" dir="2700000" algn="tl">
                    <a:srgbClr val="000000">
                      <a:alpha val="43137"/>
                    </a:srgbClr>
                  </a:outerShdw>
                </a:effectLst>
                <a:latin typeface="Verdana" panose="020B0604030504040204" pitchFamily="34" charset="0"/>
              </a:rPr>
              <a:t>）无法通过工控机实现其智能化，需要发展一类特殊的嵌入式计算机系统，单片微型计算机应运而生。</a:t>
            </a:r>
          </a:p>
        </p:txBody>
      </p:sp>
      <p:pic>
        <p:nvPicPr>
          <p:cNvPr id="28677" name="Picture 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3104" r="11885"/>
          <a:stretch>
            <a:fillRect/>
          </a:stretch>
        </p:blipFill>
        <p:spPr bwMode="auto">
          <a:xfrm>
            <a:off x="1388021" y="2925067"/>
            <a:ext cx="1733674" cy="2312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6036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4"/>
          <p:cNvSpPr>
            <a:spLocks noChangeArrowheads="1"/>
          </p:cNvSpPr>
          <p:nvPr/>
        </p:nvSpPr>
        <p:spPr bwMode="auto">
          <a:xfrm>
            <a:off x="611733" y="1196752"/>
            <a:ext cx="7920037" cy="2608984"/>
          </a:xfrm>
          <a:prstGeom prst="rect">
            <a:avLst/>
          </a:prstGeom>
          <a:noFill/>
          <a:ln>
            <a:noFill/>
          </a:ln>
          <a:effectLst/>
        </p:spPr>
        <p:txBody>
          <a:bodyPr anchor="ctr">
            <a:spAutoFit/>
          </a:bodyPr>
          <a:lstStyle/>
          <a:p>
            <a:pPr eaLnBrk="1" hangingPunct="1">
              <a:lnSpc>
                <a:spcPct val="120000"/>
              </a:lnSpc>
              <a:defRPr/>
            </a:pP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   单片机</a:t>
            </a:r>
            <a:r>
              <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(Single Chip Microcomputer , </a:t>
            </a:r>
            <a:r>
              <a:rPr lang="en-US" altLang="zh-CN" sz="2800" b="1" dirty="0">
                <a:solidFill>
                  <a:srgbClr val="0000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SCM</a:t>
            </a: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，是单片微型计算机的简称，</a:t>
            </a:r>
            <a:r>
              <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是指在</a:t>
            </a:r>
            <a:r>
              <a:rPr lang="zh-CN" altLang="en-US" sz="2800" b="1" dirty="0">
                <a:solidFill>
                  <a:srgbClr val="0000FF"/>
                </a:solidFill>
                <a:effectLst>
                  <a:outerShdw blurRad="38100" dist="38100" dir="2700000" algn="tl">
                    <a:srgbClr val="000000">
                      <a:alpha val="43137"/>
                    </a:srgbClr>
                  </a:outerShdw>
                </a:effectLst>
                <a:highlight>
                  <a:srgbClr val="FFFF00"/>
                </a:highlight>
                <a:latin typeface="宋体" panose="02010600030101010101" pitchFamily="2" charset="-122"/>
                <a:ea typeface="宋体" panose="02010600030101010101" pitchFamily="2" charset="-122"/>
              </a:rPr>
              <a:t>一块</a:t>
            </a: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半导体芯片上，集成了微处理器、存储器、</a:t>
            </a:r>
            <a:r>
              <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I/O</a:t>
            </a: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接口、定时器</a:t>
            </a:r>
            <a:r>
              <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计数器、串行接口、中断系统等功能部件，构成</a:t>
            </a:r>
            <a:r>
              <a:rPr lang="zh-CN" altLang="en-US" sz="2800" b="1" dirty="0">
                <a:effectLst>
                  <a:outerShdw blurRad="38100" dist="38100" dir="2700000" algn="tl">
                    <a:srgbClr val="000000">
                      <a:alpha val="43137"/>
                    </a:srgbClr>
                  </a:outerShdw>
                </a:effectLst>
                <a:highlight>
                  <a:srgbClr val="FFFF00"/>
                </a:highlight>
                <a:latin typeface="宋体" panose="02010600030101010101" pitchFamily="2" charset="-122"/>
                <a:ea typeface="宋体" panose="02010600030101010101" pitchFamily="2" charset="-122"/>
              </a:rPr>
              <a:t>一台完整的微型计算机</a:t>
            </a: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p>
        </p:txBody>
      </p:sp>
      <p:sp>
        <p:nvSpPr>
          <p:cNvPr id="2054" name="Text Box 6"/>
          <p:cNvSpPr txBox="1">
            <a:spLocks noChangeArrowheads="1"/>
          </p:cNvSpPr>
          <p:nvPr/>
        </p:nvSpPr>
        <p:spPr bwMode="auto">
          <a:xfrm>
            <a:off x="1237718" y="113508"/>
            <a:ext cx="5975350" cy="873124"/>
          </a:xfrm>
          <a:prstGeom prst="rect">
            <a:avLst/>
          </a:prstGeom>
          <a:noFill/>
          <a:ln>
            <a:noFill/>
          </a:ln>
          <a:effectLst/>
        </p:spPr>
        <p:txBody>
          <a:bodyPr anchor="b"/>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4000" b="1" dirty="0">
                <a:solidFill>
                  <a:srgbClr val="C00000"/>
                </a:solidFill>
                <a:effectLst>
                  <a:outerShdw blurRad="38100" dist="38100" dir="2700000" algn="tl">
                    <a:srgbClr val="C0C0C0"/>
                  </a:outerShdw>
                </a:effectLst>
                <a:latin typeface="华文行楷" panose="02010800040101010101" pitchFamily="2" charset="-122"/>
                <a:ea typeface="华文行楷" panose="02010800040101010101" pitchFamily="2" charset="-122"/>
              </a:rPr>
              <a:t>单片机的概念</a:t>
            </a:r>
          </a:p>
        </p:txBody>
      </p:sp>
      <p:sp>
        <p:nvSpPr>
          <p:cNvPr id="4" name="文本框 3">
            <a:hlinkClick r:id="rId2" action="ppaction://hlinkfile"/>
          </p:cNvPr>
          <p:cNvSpPr txBox="1"/>
          <p:nvPr/>
        </p:nvSpPr>
        <p:spPr>
          <a:xfrm>
            <a:off x="2123728" y="5445224"/>
            <a:ext cx="2304256" cy="369332"/>
          </a:xfrm>
          <a:prstGeom prst="rect">
            <a:avLst/>
          </a:prstGeom>
          <a:noFill/>
        </p:spPr>
        <p:txBody>
          <a:bodyPr wrap="square" rtlCol="0">
            <a:spAutoFit/>
          </a:bodyPr>
          <a:lstStyle/>
          <a:p>
            <a:r>
              <a:rPr lang="zh-CN" altLang="en-US" dirty="0">
                <a:solidFill>
                  <a:srgbClr val="FF0000"/>
                </a:solidFill>
                <a:effectLst>
                  <a:outerShdw blurRad="38100" dist="38100" dir="2700000" algn="tl">
                    <a:srgbClr val="000000">
                      <a:alpha val="43137"/>
                    </a:srgbClr>
                  </a:outerShdw>
                </a:effectLst>
              </a:rPr>
              <a:t>视频</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1C97813-584D-4CF1-826D-4E19506FA4E3}"/>
              </a:ext>
            </a:extLst>
          </p:cNvPr>
          <p:cNvSpPr>
            <a:spLocks noGrp="1"/>
          </p:cNvSpPr>
          <p:nvPr>
            <p:ph type="title"/>
          </p:nvPr>
        </p:nvSpPr>
        <p:spPr>
          <a:xfrm>
            <a:off x="617538" y="1409576"/>
            <a:ext cx="7908925" cy="1803400"/>
          </a:xfrm>
        </p:spPr>
        <p:txBody>
          <a:bodyPr/>
          <a:lstStyle/>
          <a:p>
            <a:pPr>
              <a:lnSpc>
                <a:spcPct val="120000"/>
              </a:lnSpc>
              <a:spcBef>
                <a:spcPts val="1200"/>
              </a:spcBef>
              <a:spcAft>
                <a:spcPts val="1200"/>
              </a:spcAft>
              <a:defRPr/>
            </a:pPr>
            <a:r>
              <a:rPr lang="zh-CN" altLang="zh-CN" sz="2400" kern="100" dirty="0">
                <a:solidFill>
                  <a:schemeClr val="tx1"/>
                </a:solidFill>
                <a:effectLst>
                  <a:outerShdw blurRad="38100" dist="38100" dir="2700000" algn="tl">
                    <a:srgbClr val="000000">
                      <a:alpha val="43137"/>
                    </a:srgbClr>
                  </a:outerShdw>
                </a:effectLst>
                <a:cs typeface="宋体" panose="02010600030101010101" pitchFamily="2" charset="-122"/>
              </a:rPr>
              <a:t>它从根本上改变了传统控制系统的设计思想和设计方法。</a:t>
            </a:r>
            <a:br>
              <a:rPr lang="en-US" altLang="zh-CN" sz="2400" kern="100" dirty="0">
                <a:solidFill>
                  <a:schemeClr val="tx1"/>
                </a:solidFill>
                <a:effectLst>
                  <a:outerShdw blurRad="38100" dist="38100" dir="2700000" algn="tl">
                    <a:srgbClr val="000000">
                      <a:alpha val="43137"/>
                    </a:srgbClr>
                  </a:outerShdw>
                </a:effectLst>
                <a:cs typeface="宋体" panose="02010600030101010101" pitchFamily="2" charset="-122"/>
              </a:rPr>
            </a:br>
            <a:r>
              <a:rPr lang="zh-CN" altLang="zh-CN" sz="2400" kern="100" dirty="0">
                <a:solidFill>
                  <a:schemeClr val="tx1"/>
                </a:solidFill>
                <a:effectLst>
                  <a:outerShdw blurRad="38100" dist="38100" dir="2700000" algn="tl">
                    <a:srgbClr val="000000">
                      <a:alpha val="43137"/>
                    </a:srgbClr>
                  </a:outerShdw>
                </a:effectLst>
                <a:cs typeface="宋体" panose="02010600030101010101" pitchFamily="2" charset="-122"/>
              </a:rPr>
              <a:t>过去必须用模拟电路、数字电路及继电器控制电路实现的大部分功能，现在已能用单片机并通过软件方法实现，从而简化了硬件电路。</a:t>
            </a:r>
            <a:br>
              <a:rPr lang="en-US" altLang="zh-CN" sz="2400" kern="100" dirty="0">
                <a:solidFill>
                  <a:schemeClr val="tx1"/>
                </a:solidFill>
                <a:effectLst>
                  <a:outerShdw blurRad="38100" dist="38100" dir="2700000" algn="tl">
                    <a:srgbClr val="000000">
                      <a:alpha val="43137"/>
                    </a:srgbClr>
                  </a:outerShdw>
                </a:effectLst>
                <a:cs typeface="宋体" panose="02010600030101010101" pitchFamily="2" charset="-122"/>
              </a:rPr>
            </a:br>
            <a:br>
              <a:rPr lang="zh-CN" altLang="zh-CN" sz="1800" kern="100" dirty="0">
                <a:effectLst>
                  <a:outerShdw blurRad="38100" dist="38100" dir="2700000" algn="tl">
                    <a:srgbClr val="000000">
                      <a:alpha val="43137"/>
                    </a:srgbClr>
                  </a:outerShdw>
                </a:effectLst>
                <a:cs typeface="宋体" panose="02010600030101010101" pitchFamily="2" charset="-122"/>
              </a:rPr>
            </a:br>
            <a:br>
              <a:rPr lang="zh-CN" altLang="zh-CN" sz="2400" dirty="0">
                <a:solidFill>
                  <a:schemeClr val="tx1"/>
                </a:solidFill>
                <a:effectLst>
                  <a:outerShdw blurRad="38100" dist="38100" dir="2700000" algn="tl">
                    <a:srgbClr val="000000">
                      <a:alpha val="43137"/>
                    </a:srgbClr>
                  </a:outerShdw>
                </a:effectLst>
                <a:cs typeface="Times New Roman" panose="02020603050405020304" pitchFamily="18" charset="0"/>
              </a:rPr>
            </a:br>
            <a:br>
              <a:rPr lang="zh-CN" altLang="zh-CN" sz="2400" dirty="0">
                <a:solidFill>
                  <a:schemeClr val="tx1"/>
                </a:solidFill>
                <a:effectLst>
                  <a:outerShdw blurRad="38100" dist="38100" dir="2700000" algn="tl">
                    <a:srgbClr val="000000">
                      <a:alpha val="43137"/>
                    </a:srgbClr>
                  </a:outerShdw>
                </a:effectLst>
                <a:cs typeface="Times New Roman" panose="02020603050405020304" pitchFamily="18" charset="0"/>
              </a:rPr>
            </a:br>
            <a:endParaRPr lang="zh-CN" altLang="en-US" sz="2400" dirty="0">
              <a:solidFill>
                <a:schemeClr val="tx1"/>
              </a:solidFill>
              <a:effectLst>
                <a:outerShdw blurRad="38100" dist="38100" dir="2700000" algn="tl">
                  <a:srgbClr val="000000">
                    <a:alpha val="43137"/>
                  </a:srgbClr>
                </a:outerShdw>
              </a:effectLst>
              <a:cs typeface="Times New Roman" panose="02020603050405020304" pitchFamily="18" charset="0"/>
            </a:endParaRPr>
          </a:p>
        </p:txBody>
      </p:sp>
      <p:sp>
        <p:nvSpPr>
          <p:cNvPr id="4" name="文本框 3">
            <a:extLst>
              <a:ext uri="{FF2B5EF4-FFF2-40B4-BE49-F238E27FC236}">
                <a16:creationId xmlns:a16="http://schemas.microsoft.com/office/drawing/2014/main" id="{039F1621-BFBC-4131-97A8-F7F3425576A6}"/>
              </a:ext>
            </a:extLst>
          </p:cNvPr>
          <p:cNvSpPr txBox="1"/>
          <p:nvPr/>
        </p:nvSpPr>
        <p:spPr>
          <a:xfrm>
            <a:off x="617537" y="3465513"/>
            <a:ext cx="7908925" cy="1379545"/>
          </a:xfrm>
          <a:prstGeom prst="rect">
            <a:avLst/>
          </a:prstGeom>
          <a:noFill/>
        </p:spPr>
        <p:txBody>
          <a:bodyPr wrap="square">
            <a:spAutoFit/>
          </a:bodyPr>
          <a:lstStyle/>
          <a:p>
            <a:pPr>
              <a:lnSpc>
                <a:spcPct val="120000"/>
              </a:lnSpc>
              <a:defRPr/>
            </a:pPr>
            <a:r>
              <a:rPr lang="zh-CN" altLang="zh-CN" sz="2400" b="1" kern="100" dirty="0">
                <a:effectLst>
                  <a:outerShdw blurRad="38100" dist="38100" dir="2700000" algn="tl">
                    <a:srgbClr val="000000">
                      <a:alpha val="43137"/>
                    </a:srgbClr>
                  </a:outerShdw>
                </a:effectLst>
                <a:cs typeface="宋体" panose="02010600030101010101" pitchFamily="2" charset="-122"/>
              </a:rPr>
              <a:t>这种</a:t>
            </a:r>
            <a:r>
              <a:rPr lang="zh-CN" altLang="zh-CN" sz="2400" b="1" kern="100" dirty="0">
                <a:solidFill>
                  <a:srgbClr val="FF0000"/>
                </a:solidFill>
                <a:effectLst>
                  <a:outerShdw blurRad="38100" dist="38100" dir="2700000" algn="tl">
                    <a:srgbClr val="000000">
                      <a:alpha val="43137"/>
                    </a:srgbClr>
                  </a:outerShdw>
                </a:effectLst>
                <a:cs typeface="宋体" panose="02010600030101010101" pitchFamily="2" charset="-122"/>
              </a:rPr>
              <a:t>以软件取代硬件并能提高系统性能的控制技术，又称为微控制技术</a:t>
            </a:r>
            <a:r>
              <a:rPr lang="zh-CN" altLang="zh-CN" sz="2400" b="1" kern="100" dirty="0">
                <a:effectLst>
                  <a:outerShdw blurRad="38100" dist="38100" dir="2700000" algn="tl">
                    <a:srgbClr val="000000">
                      <a:alpha val="43137"/>
                    </a:srgbClr>
                  </a:outerShdw>
                </a:effectLst>
                <a:cs typeface="宋体" panose="02010600030101010101" pitchFamily="2" charset="-122"/>
              </a:rPr>
              <a:t>。微控制技术标志着一种全新概念的出现，是对传统控制技术的一次革命。</a:t>
            </a:r>
            <a:endParaRPr lang="zh-CN" altLang="en-US" sz="2400" b="1" dirty="0">
              <a:effectLst>
                <a:outerShdw blurRad="38100" dist="38100" dir="2700000" algn="tl">
                  <a:srgbClr val="000000">
                    <a:alpha val="43137"/>
                  </a:srgbClr>
                </a:outerShdw>
              </a:effectLst>
            </a:endParaRPr>
          </a:p>
        </p:txBody>
      </p:sp>
      <p:sp>
        <p:nvSpPr>
          <p:cNvPr id="7" name="文本框 6">
            <a:extLst>
              <a:ext uri="{FF2B5EF4-FFF2-40B4-BE49-F238E27FC236}">
                <a16:creationId xmlns:a16="http://schemas.microsoft.com/office/drawing/2014/main" id="{79D65BFC-F6B4-41B2-A42A-0221208FE9D7}"/>
              </a:ext>
            </a:extLst>
          </p:cNvPr>
          <p:cNvSpPr txBox="1"/>
          <p:nvPr/>
        </p:nvSpPr>
        <p:spPr>
          <a:xfrm>
            <a:off x="2286000" y="161504"/>
            <a:ext cx="4572000" cy="707886"/>
          </a:xfrm>
          <a:prstGeom prst="rect">
            <a:avLst/>
          </a:prstGeom>
          <a:noFill/>
          <a:ln>
            <a:noFill/>
          </a:ln>
          <a:effectLst/>
        </p:spPr>
        <p:txBody>
          <a:bodyPr anchor="b"/>
          <a:lstStyle>
            <a:defPPr>
              <a:defRPr lang="en-US"/>
            </a:defPPr>
            <a:lvl1pPr algn="ctr" eaLnBrk="1" hangingPunct="1">
              <a:defRPr sz="4000" b="1">
                <a:solidFill>
                  <a:srgbClr val="C00000"/>
                </a:solidFill>
                <a:effectLst>
                  <a:outerShdw blurRad="38100" dist="38100" dir="2700000" algn="tl">
                    <a:srgbClr val="C0C0C0"/>
                  </a:outerShdw>
                </a:effectLst>
                <a:latin typeface="华文行楷" panose="02010800040101010101" pitchFamily="2" charset="-122"/>
                <a:ea typeface="华文行楷" panose="02010800040101010101" pitchFamily="2" charset="-122"/>
              </a:defRPr>
            </a:lvl1pPr>
            <a:lvl2pPr>
              <a:defRPr>
                <a:latin typeface="Arial" panose="020B0604020202020204" pitchFamily="34" charset="0"/>
                <a:ea typeface="宋体" panose="02010600030101010101" pitchFamily="2" charset="-122"/>
              </a:defRPr>
            </a:lvl2pPr>
            <a:lvl3pPr>
              <a:defRPr>
                <a:latin typeface="Arial" panose="020B0604020202020204" pitchFamily="34" charset="0"/>
                <a:ea typeface="宋体" panose="02010600030101010101" pitchFamily="2" charset="-122"/>
              </a:defRPr>
            </a:lvl3pPr>
            <a:lvl4pPr>
              <a:defRPr>
                <a:latin typeface="Arial" panose="020B0604020202020204" pitchFamily="34" charset="0"/>
                <a:ea typeface="宋体" panose="02010600030101010101" pitchFamily="2" charset="-122"/>
              </a:defRPr>
            </a:lvl4pPr>
            <a:lvl5pPr>
              <a:defRPr>
                <a:latin typeface="Arial" panose="020B0604020202020204" pitchFamily="34" charset="0"/>
                <a:ea typeface="宋体" panose="02010600030101010101" pitchFamily="2" charset="-122"/>
              </a:defRPr>
            </a:lvl5pPr>
            <a:lvl6pPr marL="457200" fontAlgn="base">
              <a:spcBef>
                <a:spcPct val="0"/>
              </a:spcBef>
              <a:spcAft>
                <a:spcPct val="0"/>
              </a:spcAft>
              <a:defRPr>
                <a:latin typeface="Arial" panose="020B0604020202020204" pitchFamily="34" charset="0"/>
                <a:ea typeface="宋体" panose="02010600030101010101" pitchFamily="2" charset="-122"/>
              </a:defRPr>
            </a:lvl6pPr>
            <a:lvl7pPr marL="914400" fontAlgn="base">
              <a:spcBef>
                <a:spcPct val="0"/>
              </a:spcBef>
              <a:spcAft>
                <a:spcPct val="0"/>
              </a:spcAft>
              <a:defRPr>
                <a:latin typeface="Arial" panose="020B0604020202020204" pitchFamily="34" charset="0"/>
                <a:ea typeface="宋体" panose="02010600030101010101" pitchFamily="2" charset="-122"/>
              </a:defRPr>
            </a:lvl7pPr>
            <a:lvl8pPr marL="1371600" fontAlgn="base">
              <a:spcBef>
                <a:spcPct val="0"/>
              </a:spcBef>
              <a:spcAft>
                <a:spcPct val="0"/>
              </a:spcAft>
              <a:defRPr>
                <a:latin typeface="Arial" panose="020B0604020202020204" pitchFamily="34" charset="0"/>
                <a:ea typeface="宋体" panose="02010600030101010101" pitchFamily="2" charset="-122"/>
              </a:defRPr>
            </a:lvl8pPr>
            <a:lvl9pPr marL="1828800" fontAlgn="base">
              <a:spcBef>
                <a:spcPct val="0"/>
              </a:spcBef>
              <a:spcAft>
                <a:spcPct val="0"/>
              </a:spcAft>
              <a:defRPr>
                <a:latin typeface="Arial" panose="020B0604020202020204" pitchFamily="34" charset="0"/>
                <a:ea typeface="宋体" panose="02010600030101010101" pitchFamily="2" charset="-122"/>
              </a:defRPr>
            </a:lvl9pPr>
          </a:lstStyle>
          <a:p>
            <a:r>
              <a:rPr lang="zh-CN" altLang="zh-CN" dirty="0"/>
              <a:t>单片机的意义</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zh-CN" altLang="en-US"/>
              <a:t>河北工业大学</a:t>
            </a:r>
            <a:endParaRPr lang="en-US" altLang="zh-CN"/>
          </a:p>
        </p:txBody>
      </p:sp>
      <p:pic>
        <p:nvPicPr>
          <p:cNvPr id="3" name="图片 2"/>
          <p:cNvPicPr>
            <a:picLocks noChangeAspect="1"/>
          </p:cNvPicPr>
          <p:nvPr/>
        </p:nvPicPr>
        <p:blipFill>
          <a:blip r:embed="rId2"/>
          <a:stretch>
            <a:fillRect/>
          </a:stretch>
        </p:blipFill>
        <p:spPr>
          <a:xfrm>
            <a:off x="323528" y="1082452"/>
            <a:ext cx="8622187" cy="338437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zh-CN" altLang="en-US"/>
              <a:t>河北工业大学</a:t>
            </a:r>
            <a:endParaRPr lang="en-US" altLang="zh-CN"/>
          </a:p>
        </p:txBody>
      </p:sp>
      <p:pic>
        <p:nvPicPr>
          <p:cNvPr id="3" name="图片 2"/>
          <p:cNvPicPr>
            <a:picLocks noChangeAspect="1"/>
          </p:cNvPicPr>
          <p:nvPr/>
        </p:nvPicPr>
        <p:blipFill rotWithShape="1">
          <a:blip r:embed="rId2"/>
          <a:srcRect b="2137"/>
          <a:stretch>
            <a:fillRect/>
          </a:stretch>
        </p:blipFill>
        <p:spPr>
          <a:xfrm>
            <a:off x="1331595" y="1988820"/>
            <a:ext cx="6624955" cy="237109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zh-CN" altLang="en-US"/>
              <a:t>河北工业大学</a:t>
            </a:r>
            <a:endParaRPr lang="en-US" altLang="zh-CN"/>
          </a:p>
        </p:txBody>
      </p:sp>
      <p:pic>
        <p:nvPicPr>
          <p:cNvPr id="3" name="图片 2"/>
          <p:cNvPicPr>
            <a:picLocks noChangeAspect="1"/>
          </p:cNvPicPr>
          <p:nvPr/>
        </p:nvPicPr>
        <p:blipFill>
          <a:blip r:embed="rId2"/>
          <a:stretch>
            <a:fillRect/>
          </a:stretch>
        </p:blipFill>
        <p:spPr>
          <a:xfrm>
            <a:off x="875979" y="834165"/>
            <a:ext cx="7392041" cy="5189670"/>
          </a:xfrm>
          <a:prstGeom prst="rect">
            <a:avLst/>
          </a:prstGeom>
        </p:spPr>
      </p:pic>
      <p:sp>
        <p:nvSpPr>
          <p:cNvPr id="4" name="文本框 3"/>
          <p:cNvSpPr txBox="1"/>
          <p:nvPr/>
        </p:nvSpPr>
        <p:spPr>
          <a:xfrm>
            <a:off x="2574870" y="6167735"/>
            <a:ext cx="3312368" cy="461665"/>
          </a:xfrm>
          <a:prstGeom prst="rect">
            <a:avLst/>
          </a:prstGeom>
          <a:noFill/>
        </p:spPr>
        <p:txBody>
          <a:bodyPr wrap="square" rtlCol="0">
            <a:spAutoFit/>
          </a:bodyPr>
          <a:lstStyle/>
          <a:p>
            <a:pPr algn="ctr"/>
            <a:r>
              <a:rPr lang="zh-CN" altLang="en-US" sz="2400" b="1" dirty="0">
                <a:solidFill>
                  <a:srgbClr val="C00000"/>
                </a:solidFill>
                <a:effectLst>
                  <a:outerShdw blurRad="38100" dist="38100" dir="2700000" algn="tl">
                    <a:srgbClr val="000000">
                      <a:alpha val="43137"/>
                    </a:srgbClr>
                  </a:outerShdw>
                </a:effectLst>
              </a:rPr>
              <a:t>单片机实物图</a:t>
            </a:r>
            <a:r>
              <a:rPr lang="en-US" altLang="zh-CN" sz="2400" b="1" dirty="0">
                <a:solidFill>
                  <a:srgbClr val="C00000"/>
                </a:solidFill>
                <a:effectLst>
                  <a:outerShdw blurRad="38100" dist="38100" dir="2700000" algn="tl">
                    <a:srgbClr val="000000">
                      <a:alpha val="43137"/>
                    </a:srgbClr>
                  </a:outerShdw>
                </a:effectLst>
              </a:rPr>
              <a:t>2</a:t>
            </a:r>
            <a:endParaRPr lang="zh-CN" altLang="en-US" sz="2400" b="1" dirty="0">
              <a:solidFill>
                <a:srgbClr val="C00000"/>
              </a:solidFill>
              <a:effectLst>
                <a:outerShdw blurRad="38100" dist="38100" dir="2700000" algn="tl">
                  <a:srgbClr val="000000">
                    <a:alpha val="43137"/>
                  </a:srgbClr>
                </a:outerShdw>
              </a:effectLs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zh-CN" altLang="en-US"/>
              <a:t>河北工业大学</a:t>
            </a:r>
            <a:endParaRPr lang="en-US" altLang="zh-CN"/>
          </a:p>
        </p:txBody>
      </p:sp>
      <p:pic>
        <p:nvPicPr>
          <p:cNvPr id="3" name="图片 2"/>
          <p:cNvPicPr>
            <a:picLocks noChangeAspect="1"/>
          </p:cNvPicPr>
          <p:nvPr/>
        </p:nvPicPr>
        <p:blipFill>
          <a:blip r:embed="rId2"/>
          <a:stretch>
            <a:fillRect/>
          </a:stretch>
        </p:blipFill>
        <p:spPr>
          <a:xfrm>
            <a:off x="937409" y="980728"/>
            <a:ext cx="7269182" cy="3672408"/>
          </a:xfrm>
          <a:prstGeom prst="rect">
            <a:avLst/>
          </a:prstGeom>
        </p:spPr>
      </p:pic>
      <p:sp>
        <p:nvSpPr>
          <p:cNvPr id="4" name="文本框 3"/>
          <p:cNvSpPr txBox="1"/>
          <p:nvPr/>
        </p:nvSpPr>
        <p:spPr>
          <a:xfrm>
            <a:off x="2574870" y="5229200"/>
            <a:ext cx="3312368" cy="461665"/>
          </a:xfrm>
          <a:prstGeom prst="rect">
            <a:avLst/>
          </a:prstGeom>
          <a:noFill/>
        </p:spPr>
        <p:txBody>
          <a:bodyPr wrap="square" rtlCol="0">
            <a:spAutoFit/>
          </a:bodyPr>
          <a:lstStyle/>
          <a:p>
            <a:pPr algn="ctr"/>
            <a:r>
              <a:rPr lang="zh-CN" altLang="en-US" sz="2400" b="1" dirty="0">
                <a:solidFill>
                  <a:srgbClr val="C00000"/>
                </a:solidFill>
                <a:effectLst>
                  <a:outerShdw blurRad="38100" dist="38100" dir="2700000" algn="tl">
                    <a:srgbClr val="000000">
                      <a:alpha val="43137"/>
                    </a:srgbClr>
                  </a:outerShdw>
                </a:effectLst>
              </a:rPr>
              <a:t>单片机实物图</a:t>
            </a:r>
            <a:r>
              <a:rPr lang="en-US" altLang="zh-CN" sz="2400" b="1" dirty="0">
                <a:solidFill>
                  <a:srgbClr val="C00000"/>
                </a:solidFill>
                <a:effectLst>
                  <a:outerShdw blurRad="38100" dist="38100" dir="2700000" algn="tl">
                    <a:srgbClr val="000000">
                      <a:alpha val="43137"/>
                    </a:srgbClr>
                  </a:outerShdw>
                </a:effectLst>
              </a:rPr>
              <a:t>3</a:t>
            </a:r>
            <a:endParaRPr lang="zh-CN" altLang="en-US" sz="2400" b="1" dirty="0">
              <a:solidFill>
                <a:srgbClr val="C00000"/>
              </a:solidFill>
              <a:effectLst>
                <a:outerShdw blurRad="38100" dist="38100" dir="2700000" algn="tl">
                  <a:srgbClr val="000000">
                    <a:alpha val="43137"/>
                  </a:srgbClr>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zh-CN" altLang="en-US"/>
              <a:t>河北工业大学</a:t>
            </a:r>
            <a:endParaRPr lang="en-US" altLang="zh-CN"/>
          </a:p>
        </p:txBody>
      </p:sp>
      <p:sp>
        <p:nvSpPr>
          <p:cNvPr id="3" name="文本框 4"/>
          <p:cNvSpPr txBox="1">
            <a:spLocks noChangeArrowheads="1"/>
          </p:cNvSpPr>
          <p:nvPr/>
        </p:nvSpPr>
        <p:spPr bwMode="auto">
          <a:xfrm>
            <a:off x="2699792" y="89064"/>
            <a:ext cx="39608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Times New Roman" panose="02020603050405020304" pitchFamily="18" charset="0"/>
              </a:defRPr>
            </a:lvl1pPr>
            <a:lvl2pPr marL="742950" indent="-285750">
              <a:buFont typeface="Arial" panose="020B0604020202020204" pitchFamily="34" charset="0"/>
              <a:defRPr>
                <a:solidFill>
                  <a:schemeClr val="tx1"/>
                </a:solidFill>
                <a:latin typeface="Times New Roman" panose="02020603050405020304" pitchFamily="18" charset="0"/>
              </a:defRPr>
            </a:lvl2pPr>
            <a:lvl3pPr marL="1143000" indent="-228600">
              <a:buFont typeface="Arial" panose="020B0604020202020204" pitchFamily="34" charset="0"/>
              <a:defRPr>
                <a:solidFill>
                  <a:schemeClr val="tx1"/>
                </a:solidFill>
                <a:latin typeface="Times New Roman" panose="02020603050405020304" pitchFamily="18" charset="0"/>
              </a:defRPr>
            </a:lvl3pPr>
            <a:lvl4pPr marL="1600200" indent="-228600">
              <a:buFont typeface="Arial" panose="020B0604020202020204" pitchFamily="34" charset="0"/>
              <a:defRPr>
                <a:solidFill>
                  <a:schemeClr val="tx1"/>
                </a:solidFill>
                <a:latin typeface="Times New Roman" panose="02020603050405020304" pitchFamily="18" charset="0"/>
              </a:defRPr>
            </a:lvl4pPr>
            <a:lvl5pPr marL="2057400" indent="-228600">
              <a:buFont typeface="Arial" panose="020B0604020202020204" pitchFamily="34" charse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ctr"/>
            <a:r>
              <a:rPr lang="zh-CN" altLang="en-US" sz="4800" b="1" dirty="0">
                <a:solidFill>
                  <a:srgbClr val="C00000"/>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课程简介</a:t>
            </a:r>
          </a:p>
        </p:txBody>
      </p:sp>
      <p:sp>
        <p:nvSpPr>
          <p:cNvPr id="4" name="文本框 3"/>
          <p:cNvSpPr txBox="1"/>
          <p:nvPr/>
        </p:nvSpPr>
        <p:spPr>
          <a:xfrm>
            <a:off x="251521" y="1412776"/>
            <a:ext cx="6624736" cy="4271939"/>
          </a:xfrm>
          <a:prstGeom prst="rect">
            <a:avLst/>
          </a:prstGeom>
          <a:noFill/>
        </p:spPr>
        <p:txBody>
          <a:bodyPr wrap="square" rtlCol="0">
            <a:spAutoFit/>
          </a:bodyPr>
          <a:lstStyle/>
          <a:p>
            <a:pPr marL="457200" indent="-457200">
              <a:lnSpc>
                <a:spcPct val="150000"/>
              </a:lnSpc>
              <a:buClr>
                <a:srgbClr val="C00000"/>
              </a:buClr>
              <a:buFont typeface="Wingdings" panose="05000000000000000000" pitchFamily="2" charset="2"/>
              <a:buChar char="p"/>
            </a:pP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本课程主要介绍</a:t>
            </a:r>
            <a:r>
              <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MCS-51</a:t>
            </a: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的硬件结构和软件硬件设计方法。</a:t>
            </a:r>
            <a:endPar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marL="457200" indent="-457200">
              <a:lnSpc>
                <a:spcPct val="150000"/>
              </a:lnSpc>
              <a:buClr>
                <a:srgbClr val="C00000"/>
              </a:buClr>
              <a:buFont typeface="Wingdings" panose="05000000000000000000" pitchFamily="2" charset="2"/>
              <a:buChar char="p"/>
            </a:pP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学习目标：</a:t>
            </a:r>
            <a:endPar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marL="514350" indent="-514350">
              <a:lnSpc>
                <a:spcPct val="130000"/>
              </a:lnSpc>
              <a:buClr>
                <a:srgbClr val="C00000"/>
              </a:buClr>
              <a:buFont typeface="+mj-ea"/>
              <a:buAutoNum type="circleNumDbPlain"/>
            </a:pP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掌握单片机的基本工作原理；</a:t>
            </a:r>
            <a:endPar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marL="514350" indent="-514350">
              <a:lnSpc>
                <a:spcPct val="130000"/>
              </a:lnSpc>
              <a:buClr>
                <a:srgbClr val="C00000"/>
              </a:buClr>
              <a:buFont typeface="+mj-ea"/>
              <a:buAutoNum type="circleNumDbPlain"/>
            </a:pP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使用</a:t>
            </a:r>
            <a:r>
              <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C51</a:t>
            </a: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语言开发单片机的应用程序；</a:t>
            </a:r>
            <a:endPar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marL="514350" indent="-514350">
              <a:lnSpc>
                <a:spcPct val="130000"/>
              </a:lnSpc>
              <a:buClr>
                <a:srgbClr val="C00000"/>
              </a:buClr>
              <a:buFont typeface="+mj-ea"/>
              <a:buAutoNum type="circleNumDbPlain"/>
            </a:pP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利用常见的外部扩展芯片设计出具有实际功能的单片机系统。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randombar(horizont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zh-CN" altLang="en-US"/>
              <a:t>河北工业大学</a:t>
            </a:r>
            <a:endParaRPr lang="en-US" altLang="zh-CN"/>
          </a:p>
        </p:txBody>
      </p:sp>
      <p:sp>
        <p:nvSpPr>
          <p:cNvPr id="2" name="文本框 1"/>
          <p:cNvSpPr txBox="1"/>
          <p:nvPr/>
        </p:nvSpPr>
        <p:spPr>
          <a:xfrm>
            <a:off x="971600" y="1399661"/>
            <a:ext cx="7560840" cy="584775"/>
          </a:xfrm>
          <a:prstGeom prst="rect">
            <a:avLst/>
          </a:prstGeom>
          <a:noFill/>
        </p:spPr>
        <p:txBody>
          <a:bodyPr wrap="square" rtlCol="0">
            <a:spAutoFit/>
          </a:bodyPr>
          <a:lstStyle/>
          <a:p>
            <a:r>
              <a:rPr lang="zh-CN" altLang="en-US" sz="3200" b="1" dirty="0">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你所了解的单片机在哪些方面有应用呢？</a:t>
            </a: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8396" y="2390338"/>
            <a:ext cx="2523604" cy="2483227"/>
          </a:xfrm>
          <a:prstGeom prst="rect">
            <a:avLst/>
          </a:prstGeom>
        </p:spPr>
      </p:pic>
    </p:spTree>
    <p:extLst>
      <p:ext uri="{BB962C8B-B14F-4D97-AF65-F5344CB8AC3E}">
        <p14:creationId xmlns:p14="http://schemas.microsoft.com/office/powerpoint/2010/main" val="332287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zh-CN" altLang="en-US"/>
              <a:t>河北工业大学</a:t>
            </a:r>
            <a:endParaRPr lang="en-US" altLang="zh-CN"/>
          </a:p>
        </p:txBody>
      </p:sp>
      <p:pic>
        <p:nvPicPr>
          <p:cNvPr id="8" name="图片 7"/>
          <p:cNvPicPr>
            <a:picLocks noChangeAspect="1"/>
          </p:cNvPicPr>
          <p:nvPr/>
        </p:nvPicPr>
        <p:blipFill>
          <a:blip r:embed="rId2"/>
          <a:stretch>
            <a:fillRect/>
          </a:stretch>
        </p:blipFill>
        <p:spPr>
          <a:xfrm>
            <a:off x="3716244" y="3247695"/>
            <a:ext cx="1920406" cy="2644369"/>
          </a:xfrm>
          <a:prstGeom prst="rect">
            <a:avLst/>
          </a:prstGeom>
        </p:spPr>
      </p:pic>
      <p:pic>
        <p:nvPicPr>
          <p:cNvPr id="9" name="图片 8"/>
          <p:cNvPicPr>
            <a:picLocks noChangeAspect="1"/>
          </p:cNvPicPr>
          <p:nvPr/>
        </p:nvPicPr>
        <p:blipFill>
          <a:blip r:embed="rId3"/>
          <a:stretch>
            <a:fillRect/>
          </a:stretch>
        </p:blipFill>
        <p:spPr>
          <a:xfrm>
            <a:off x="1193966" y="2252828"/>
            <a:ext cx="2278577" cy="2659610"/>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8738" y="1317160"/>
            <a:ext cx="1871509" cy="1699330"/>
          </a:xfrm>
          <a:prstGeom prst="rect">
            <a:avLst/>
          </a:prstGeom>
        </p:spPr>
      </p:pic>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3354" y="3025771"/>
            <a:ext cx="2548040" cy="1793820"/>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141" y="4692118"/>
            <a:ext cx="2194481" cy="1645861"/>
          </a:xfrm>
          <a:prstGeom prst="rect">
            <a:avLst/>
          </a:prstGeom>
        </p:spPr>
      </p:pic>
      <p:pic>
        <p:nvPicPr>
          <p:cNvPr id="19" name="图片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01450" y="420467"/>
            <a:ext cx="1524000" cy="972312"/>
          </a:xfrm>
          <a:prstGeom prst="rect">
            <a:avLst/>
          </a:prstGeom>
        </p:spPr>
      </p:pic>
      <p:pic>
        <p:nvPicPr>
          <p:cNvPr id="21" name="图片 20"/>
          <p:cNvPicPr>
            <a:picLocks noChangeAspect="1"/>
          </p:cNvPicPr>
          <p:nvPr/>
        </p:nvPicPr>
        <p:blipFill rotWithShape="1">
          <a:blip r:embed="rId8">
            <a:extLst>
              <a:ext uri="{28A0092B-C50C-407E-A947-70E740481C1C}">
                <a14:useLocalDpi xmlns:a14="http://schemas.microsoft.com/office/drawing/2010/main" val="0"/>
              </a:ext>
            </a:extLst>
          </a:blip>
          <a:srcRect l="31972" t="6994" r="31705" b="4414"/>
          <a:stretch>
            <a:fillRect/>
          </a:stretch>
        </p:blipFill>
        <p:spPr>
          <a:xfrm>
            <a:off x="8206824" y="187950"/>
            <a:ext cx="923304" cy="1688948"/>
          </a:xfrm>
          <a:prstGeom prst="rect">
            <a:avLst/>
          </a:prstGeom>
        </p:spPr>
      </p:pic>
      <p:pic>
        <p:nvPicPr>
          <p:cNvPr id="23" name="图片 22"/>
          <p:cNvPicPr>
            <a:picLocks noChangeAspect="1"/>
          </p:cNvPicPr>
          <p:nvPr/>
        </p:nvPicPr>
        <p:blipFill rotWithShape="1">
          <a:blip r:embed="rId9" cstate="print">
            <a:extLst>
              <a:ext uri="{28A0092B-C50C-407E-A947-70E740481C1C}">
                <a14:useLocalDpi xmlns:a14="http://schemas.microsoft.com/office/drawing/2010/main" val="0"/>
              </a:ext>
            </a:extLst>
          </a:blip>
          <a:srcRect l="21682" t="3288" r="23180"/>
          <a:stretch>
            <a:fillRect/>
          </a:stretch>
        </p:blipFill>
        <p:spPr>
          <a:xfrm>
            <a:off x="108398" y="2375851"/>
            <a:ext cx="1052285" cy="1782916"/>
          </a:xfrm>
          <a:prstGeom prst="rect">
            <a:avLst/>
          </a:prstGeom>
        </p:spPr>
      </p:pic>
      <p:pic>
        <p:nvPicPr>
          <p:cNvPr id="25" name="图片 24"/>
          <p:cNvPicPr>
            <a:picLocks noChangeAspect="1"/>
          </p:cNvPicPr>
          <p:nvPr/>
        </p:nvPicPr>
        <p:blipFill rotWithShape="1">
          <a:blip r:embed="rId10">
            <a:extLst>
              <a:ext uri="{28A0092B-C50C-407E-A947-70E740481C1C}">
                <a14:useLocalDpi xmlns:a14="http://schemas.microsoft.com/office/drawing/2010/main" val="0"/>
              </a:ext>
            </a:extLst>
          </a:blip>
          <a:srcRect l="8708" t="17755" r="6455" b="12914"/>
          <a:stretch>
            <a:fillRect/>
          </a:stretch>
        </p:blipFill>
        <p:spPr>
          <a:xfrm>
            <a:off x="899592" y="110279"/>
            <a:ext cx="2375173" cy="1784430"/>
          </a:xfrm>
          <a:prstGeom prst="rect">
            <a:avLst/>
          </a:prstGeom>
        </p:spPr>
      </p:pic>
      <p:pic>
        <p:nvPicPr>
          <p:cNvPr id="27" name="图片 26"/>
          <p:cNvPicPr>
            <a:picLocks noChangeAspect="1"/>
          </p:cNvPicPr>
          <p:nvPr/>
        </p:nvPicPr>
        <p:blipFill rotWithShape="1">
          <a:blip r:embed="rId11">
            <a:extLst>
              <a:ext uri="{28A0092B-C50C-407E-A947-70E740481C1C}">
                <a14:useLocalDpi xmlns:a14="http://schemas.microsoft.com/office/drawing/2010/main" val="0"/>
              </a:ext>
            </a:extLst>
          </a:blip>
          <a:srcRect t="30217" b="10435"/>
          <a:stretch>
            <a:fillRect/>
          </a:stretch>
        </p:blipFill>
        <p:spPr>
          <a:xfrm>
            <a:off x="3679120" y="1948725"/>
            <a:ext cx="2100245" cy="1246441"/>
          </a:xfrm>
          <a:prstGeom prst="rect">
            <a:avLst/>
          </a:prstGeom>
        </p:spPr>
      </p:pic>
      <p:pic>
        <p:nvPicPr>
          <p:cNvPr id="29" name="图片 28"/>
          <p:cNvPicPr>
            <a:picLocks noChangeAspect="1"/>
          </p:cNvPicPr>
          <p:nvPr/>
        </p:nvPicPr>
        <p:blipFill rotWithShape="1">
          <a:blip r:embed="rId12">
            <a:extLst>
              <a:ext uri="{28A0092B-C50C-407E-A947-70E740481C1C}">
                <a14:useLocalDpi xmlns:a14="http://schemas.microsoft.com/office/drawing/2010/main" val="0"/>
              </a:ext>
            </a:extLst>
          </a:blip>
          <a:srcRect l="5510" t="1885" r="2915" b="3189"/>
          <a:stretch>
            <a:fillRect/>
          </a:stretch>
        </p:blipFill>
        <p:spPr>
          <a:xfrm>
            <a:off x="2767604" y="5052018"/>
            <a:ext cx="2237725" cy="1498462"/>
          </a:xfrm>
          <a:prstGeom prst="rect">
            <a:avLst/>
          </a:prstGeom>
        </p:spPr>
      </p:pic>
      <p:pic>
        <p:nvPicPr>
          <p:cNvPr id="31" name="图片 30"/>
          <p:cNvPicPr>
            <a:picLocks noChangeAspect="1"/>
          </p:cNvPicPr>
          <p:nvPr/>
        </p:nvPicPr>
        <p:blipFill rotWithShape="1">
          <a:blip r:embed="rId13">
            <a:extLst>
              <a:ext uri="{28A0092B-C50C-407E-A947-70E740481C1C}">
                <a14:useLocalDpi xmlns:a14="http://schemas.microsoft.com/office/drawing/2010/main" val="0"/>
              </a:ext>
            </a:extLst>
          </a:blip>
          <a:srcRect l="13340" r="7664" b="4154"/>
          <a:stretch>
            <a:fillRect/>
          </a:stretch>
        </p:blipFill>
        <p:spPr>
          <a:xfrm>
            <a:off x="5731445" y="4912438"/>
            <a:ext cx="1717951" cy="1734222"/>
          </a:xfrm>
          <a:prstGeom prst="rect">
            <a:avLst/>
          </a:prstGeom>
        </p:spPr>
      </p:pic>
    </p:spTree>
    <p:extLst>
      <p:ext uri="{BB962C8B-B14F-4D97-AF65-F5344CB8AC3E}">
        <p14:creationId xmlns:p14="http://schemas.microsoft.com/office/powerpoint/2010/main" val="419363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circle(in)">
                                      <p:cBhvr>
                                        <p:cTn id="7" dur="10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42"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outHorizont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randombar(horizont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p:cTn id="42" dur="500" fill="hold"/>
                                        <p:tgtEl>
                                          <p:spTgt spid="29"/>
                                        </p:tgtEl>
                                        <p:attrNameLst>
                                          <p:attrName>ppt_w</p:attrName>
                                        </p:attrNameLst>
                                      </p:cBhvr>
                                      <p:tavLst>
                                        <p:tav tm="0">
                                          <p:val>
                                            <p:fltVal val="0"/>
                                          </p:val>
                                        </p:tav>
                                        <p:tav tm="100000">
                                          <p:val>
                                            <p:strVal val="#ppt_w"/>
                                          </p:val>
                                        </p:tav>
                                      </p:tavLst>
                                    </p:anim>
                                    <p:anim calcmode="lin" valueType="num">
                                      <p:cBhvr>
                                        <p:cTn id="43" dur="500" fill="hold"/>
                                        <p:tgtEl>
                                          <p:spTgt spid="29"/>
                                        </p:tgtEl>
                                        <p:attrNameLst>
                                          <p:attrName>ppt_h</p:attrName>
                                        </p:attrNameLst>
                                      </p:cBhvr>
                                      <p:tavLst>
                                        <p:tav tm="0">
                                          <p:val>
                                            <p:fltVal val="0"/>
                                          </p:val>
                                        </p:tav>
                                        <p:tav tm="100000">
                                          <p:val>
                                            <p:strVal val="#ppt_h"/>
                                          </p:val>
                                        </p:tav>
                                      </p:tavLst>
                                    </p:anim>
                                    <p:animEffect transition="in" filter="fade">
                                      <p:cBhvr>
                                        <p:cTn id="44" dur="500"/>
                                        <p:tgtEl>
                                          <p:spTgt spid="2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left)">
                                      <p:cBhvr>
                                        <p:cTn id="49" dur="500"/>
                                        <p:tgtEl>
                                          <p:spTgt spid="23"/>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17"/>
                                        </p:tgtEl>
                                        <p:attrNameLst>
                                          <p:attrName>style.visibility</p:attrName>
                                        </p:attrNameLst>
                                      </p:cBhvr>
                                      <p:to>
                                        <p:strVal val="visible"/>
                                      </p:to>
                                    </p:set>
                                    <p:anim calcmode="lin" valueType="num">
                                      <p:cBhvr>
                                        <p:cTn id="54" dur="500" fill="hold"/>
                                        <p:tgtEl>
                                          <p:spTgt spid="17"/>
                                        </p:tgtEl>
                                        <p:attrNameLst>
                                          <p:attrName>ppt_w</p:attrName>
                                        </p:attrNameLst>
                                      </p:cBhvr>
                                      <p:tavLst>
                                        <p:tav tm="0">
                                          <p:val>
                                            <p:fltVal val="0"/>
                                          </p:val>
                                        </p:tav>
                                        <p:tav tm="100000">
                                          <p:val>
                                            <p:strVal val="#ppt_w"/>
                                          </p:val>
                                        </p:tav>
                                      </p:tavLst>
                                    </p:anim>
                                    <p:anim calcmode="lin" valueType="num">
                                      <p:cBhvr>
                                        <p:cTn id="55" dur="500" fill="hold"/>
                                        <p:tgtEl>
                                          <p:spTgt spid="17"/>
                                        </p:tgtEl>
                                        <p:attrNameLst>
                                          <p:attrName>ppt_h</p:attrName>
                                        </p:attrNameLst>
                                      </p:cBhvr>
                                      <p:tavLst>
                                        <p:tav tm="0">
                                          <p:val>
                                            <p:fltVal val="0"/>
                                          </p:val>
                                        </p:tav>
                                        <p:tav tm="100000">
                                          <p:val>
                                            <p:strVal val="#ppt_h"/>
                                          </p:val>
                                        </p:tav>
                                      </p:tavLst>
                                    </p:anim>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randombar(horizontal)">
                                      <p:cBhvr>
                                        <p:cTn id="61" dur="500"/>
                                        <p:tgtEl>
                                          <p:spTgt spid="31"/>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500" fill="hold"/>
                                        <p:tgtEl>
                                          <p:spTgt spid="27"/>
                                        </p:tgtEl>
                                        <p:attrNameLst>
                                          <p:attrName>ppt_w</p:attrName>
                                        </p:attrNameLst>
                                      </p:cBhvr>
                                      <p:tavLst>
                                        <p:tav tm="0">
                                          <p:val>
                                            <p:fltVal val="0"/>
                                          </p:val>
                                        </p:tav>
                                        <p:tav tm="100000">
                                          <p:val>
                                            <p:strVal val="#ppt_w"/>
                                          </p:val>
                                        </p:tav>
                                      </p:tavLst>
                                    </p:anim>
                                    <p:anim calcmode="lin" valueType="num">
                                      <p:cBhvr>
                                        <p:cTn id="67" dur="500" fill="hold"/>
                                        <p:tgtEl>
                                          <p:spTgt spid="27"/>
                                        </p:tgtEl>
                                        <p:attrNameLst>
                                          <p:attrName>ppt_h</p:attrName>
                                        </p:attrNameLst>
                                      </p:cBhvr>
                                      <p:tavLst>
                                        <p:tav tm="0">
                                          <p:val>
                                            <p:fltVal val="0"/>
                                          </p:val>
                                        </p:tav>
                                        <p:tav tm="100000">
                                          <p:val>
                                            <p:strVal val="#ppt_h"/>
                                          </p:val>
                                        </p:tav>
                                      </p:tavLst>
                                    </p:anim>
                                    <p:animEffect transition="in" filter="fade">
                                      <p:cBhvr>
                                        <p:cTn id="6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zh-CN" altLang="en-US"/>
              <a:t>河北工业大学</a:t>
            </a:r>
            <a:endParaRPr lang="en-US" altLang="zh-CN"/>
          </a:p>
        </p:txBody>
      </p:sp>
      <p:sp>
        <p:nvSpPr>
          <p:cNvPr id="3" name="文本框 2"/>
          <p:cNvSpPr txBox="1"/>
          <p:nvPr/>
        </p:nvSpPr>
        <p:spPr>
          <a:xfrm>
            <a:off x="755576" y="1168243"/>
            <a:ext cx="8208912" cy="5614422"/>
          </a:xfrm>
          <a:prstGeom prst="rect">
            <a:avLst/>
          </a:prstGeom>
          <a:noFill/>
        </p:spPr>
        <p:txBody>
          <a:bodyPr wrap="square" rtlCol="0">
            <a:spAutoFit/>
          </a:bodyPr>
          <a:lstStyle/>
          <a:p>
            <a:pPr marL="457200" indent="-457200">
              <a:lnSpc>
                <a:spcPct val="130000"/>
              </a:lnSpc>
              <a:buClr>
                <a:srgbClr val="C00000"/>
              </a:buClr>
              <a:buFont typeface="Wingdings" panose="05000000000000000000" pitchFamily="2" charset="2"/>
              <a:buChar char="p"/>
            </a:pP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工业控制（温度控制、机器人、报警系统</a:t>
            </a:r>
            <a:r>
              <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endPar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marL="457200" indent="-457200">
              <a:lnSpc>
                <a:spcPct val="130000"/>
              </a:lnSpc>
              <a:buClr>
                <a:srgbClr val="C00000"/>
              </a:buClr>
              <a:buFont typeface="Wingdings" panose="05000000000000000000" pitchFamily="2" charset="2"/>
              <a:buChar char="p"/>
            </a:pP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智能仪表（电压表、示波器</a:t>
            </a:r>
            <a:r>
              <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endPar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marL="457200" indent="-457200">
              <a:lnSpc>
                <a:spcPct val="130000"/>
              </a:lnSpc>
              <a:buClr>
                <a:srgbClr val="C00000"/>
              </a:buClr>
              <a:buFont typeface="Wingdings" panose="05000000000000000000" pitchFamily="2" charset="2"/>
              <a:buChar char="p"/>
            </a:pP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家用电器（微波炉、洗衣机、空调、电饭煲</a:t>
            </a:r>
            <a:r>
              <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endPar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marL="457200" indent="-457200">
              <a:lnSpc>
                <a:spcPct val="130000"/>
              </a:lnSpc>
              <a:buClr>
                <a:srgbClr val="C00000"/>
              </a:buClr>
              <a:buFont typeface="Wingdings" panose="05000000000000000000" pitchFamily="2" charset="2"/>
              <a:buChar char="p"/>
            </a:pP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医用设备（血糖仪、血压计</a:t>
            </a:r>
            <a:r>
              <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endPar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marL="457200" indent="-457200">
              <a:lnSpc>
                <a:spcPct val="130000"/>
              </a:lnSpc>
              <a:buClr>
                <a:srgbClr val="C00000"/>
              </a:buClr>
              <a:buFont typeface="Wingdings" panose="05000000000000000000" pitchFamily="2" charset="2"/>
              <a:buChar char="p"/>
            </a:pP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通信设备（打印机、扫描仪</a:t>
            </a:r>
            <a:r>
              <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endPar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marL="457200" indent="-457200">
              <a:lnSpc>
                <a:spcPct val="130000"/>
              </a:lnSpc>
              <a:buClr>
                <a:srgbClr val="C00000"/>
              </a:buClr>
              <a:buFont typeface="Wingdings" panose="05000000000000000000" pitchFamily="2" charset="2"/>
              <a:buChar char="p"/>
            </a:pP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交通领域（汽车、火车</a:t>
            </a:r>
            <a:r>
              <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endPar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marL="457200" indent="-457200">
              <a:lnSpc>
                <a:spcPct val="130000"/>
              </a:lnSpc>
              <a:buClr>
                <a:srgbClr val="C00000"/>
              </a:buClr>
              <a:buFont typeface="Wingdings" panose="05000000000000000000" pitchFamily="2" charset="2"/>
              <a:buChar char="p"/>
            </a:pP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航空航天（测控系统、黑匣子</a:t>
            </a:r>
            <a:r>
              <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endPar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marL="457200" indent="-457200">
              <a:lnSpc>
                <a:spcPct val="130000"/>
              </a:lnSpc>
              <a:buClr>
                <a:srgbClr val="C00000"/>
              </a:buClr>
              <a:buFont typeface="Wingdings" panose="05000000000000000000" pitchFamily="2" charset="2"/>
              <a:buChar char="p"/>
            </a:pP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通信领域（手机、对讲机</a:t>
            </a:r>
            <a:r>
              <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endPar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marL="457200" indent="-457200">
              <a:lnSpc>
                <a:spcPct val="130000"/>
              </a:lnSpc>
              <a:buClr>
                <a:srgbClr val="C00000"/>
              </a:buClr>
              <a:buFont typeface="Wingdings" panose="05000000000000000000" pitchFamily="2" charset="2"/>
              <a:buChar char="p"/>
            </a:pPr>
            <a:r>
              <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p>
          <a:p>
            <a:pPr marL="457200" indent="-457200">
              <a:lnSpc>
                <a:spcPct val="130000"/>
              </a:lnSpc>
              <a:buClr>
                <a:srgbClr val="C00000"/>
              </a:buClr>
              <a:buFont typeface="Wingdings" panose="05000000000000000000" pitchFamily="2" charset="2"/>
              <a:buChar char="p"/>
            </a:pPr>
            <a:endPar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4" name="文本框 3"/>
          <p:cNvSpPr txBox="1">
            <a:spLocks noChangeArrowheads="1"/>
          </p:cNvSpPr>
          <p:nvPr/>
        </p:nvSpPr>
        <p:spPr bwMode="auto">
          <a:xfrm>
            <a:off x="2699792" y="89064"/>
            <a:ext cx="39608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Times New Roman" panose="02020603050405020304" pitchFamily="18" charset="0"/>
              </a:defRPr>
            </a:lvl1pPr>
            <a:lvl2pPr marL="742950" indent="-285750">
              <a:buFont typeface="Arial" panose="020B0604020202020204" pitchFamily="34" charset="0"/>
              <a:defRPr>
                <a:solidFill>
                  <a:schemeClr val="tx1"/>
                </a:solidFill>
                <a:latin typeface="Times New Roman" panose="02020603050405020304" pitchFamily="18" charset="0"/>
              </a:defRPr>
            </a:lvl2pPr>
            <a:lvl3pPr marL="1143000" indent="-228600">
              <a:buFont typeface="Arial" panose="020B0604020202020204" pitchFamily="34" charset="0"/>
              <a:defRPr>
                <a:solidFill>
                  <a:schemeClr val="tx1"/>
                </a:solidFill>
                <a:latin typeface="Times New Roman" panose="02020603050405020304" pitchFamily="18" charset="0"/>
              </a:defRPr>
            </a:lvl3pPr>
            <a:lvl4pPr marL="1600200" indent="-228600">
              <a:buFont typeface="Arial" panose="020B0604020202020204" pitchFamily="34" charset="0"/>
              <a:defRPr>
                <a:solidFill>
                  <a:schemeClr val="tx1"/>
                </a:solidFill>
                <a:latin typeface="Times New Roman" panose="02020603050405020304" pitchFamily="18" charset="0"/>
              </a:defRPr>
            </a:lvl4pPr>
            <a:lvl5pPr marL="2057400" indent="-228600">
              <a:buFont typeface="Arial" panose="020B0604020202020204" pitchFamily="34" charse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ctr"/>
            <a:r>
              <a:rPr lang="zh-CN" altLang="en-US" sz="4800" b="1" dirty="0">
                <a:solidFill>
                  <a:srgbClr val="C00000"/>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单片机的应用</a:t>
            </a:r>
          </a:p>
        </p:txBody>
      </p:sp>
    </p:spTree>
    <p:extLst>
      <p:ext uri="{BB962C8B-B14F-4D97-AF65-F5344CB8AC3E}">
        <p14:creationId xmlns:p14="http://schemas.microsoft.com/office/powerpoint/2010/main" val="418232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randombar(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randombar(horizontal)">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zh-CN" altLang="en-US"/>
              <a:t>河北工业大学</a:t>
            </a:r>
            <a:endParaRPr lang="en-US" altLang="zh-CN"/>
          </a:p>
        </p:txBody>
      </p:sp>
      <p:sp>
        <p:nvSpPr>
          <p:cNvPr id="3" name="文本框 4"/>
          <p:cNvSpPr txBox="1">
            <a:spLocks noChangeArrowheads="1"/>
          </p:cNvSpPr>
          <p:nvPr/>
        </p:nvSpPr>
        <p:spPr bwMode="auto">
          <a:xfrm>
            <a:off x="2699792" y="89064"/>
            <a:ext cx="39608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Times New Roman" panose="02020603050405020304" pitchFamily="18" charset="0"/>
              </a:defRPr>
            </a:lvl1pPr>
            <a:lvl2pPr marL="742950" indent="-285750">
              <a:buFont typeface="Arial" panose="020B0604020202020204" pitchFamily="34" charset="0"/>
              <a:defRPr>
                <a:solidFill>
                  <a:schemeClr val="tx1"/>
                </a:solidFill>
                <a:latin typeface="Times New Roman" panose="02020603050405020304" pitchFamily="18" charset="0"/>
              </a:defRPr>
            </a:lvl2pPr>
            <a:lvl3pPr marL="1143000" indent="-228600">
              <a:buFont typeface="Arial" panose="020B0604020202020204" pitchFamily="34" charset="0"/>
              <a:defRPr>
                <a:solidFill>
                  <a:schemeClr val="tx1"/>
                </a:solidFill>
                <a:latin typeface="Times New Roman" panose="02020603050405020304" pitchFamily="18" charset="0"/>
              </a:defRPr>
            </a:lvl3pPr>
            <a:lvl4pPr marL="1600200" indent="-228600">
              <a:buFont typeface="Arial" panose="020B0604020202020204" pitchFamily="34" charset="0"/>
              <a:defRPr>
                <a:solidFill>
                  <a:schemeClr val="tx1"/>
                </a:solidFill>
                <a:latin typeface="Times New Roman" panose="02020603050405020304" pitchFamily="18" charset="0"/>
              </a:defRPr>
            </a:lvl4pPr>
            <a:lvl5pPr marL="2057400" indent="-228600">
              <a:buFont typeface="Arial" panose="020B0604020202020204" pitchFamily="34" charse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ctr"/>
            <a:r>
              <a:rPr lang="zh-CN" altLang="en-US" sz="4800" b="1" dirty="0">
                <a:solidFill>
                  <a:srgbClr val="C00000"/>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单片机的特点</a:t>
            </a:r>
          </a:p>
        </p:txBody>
      </p:sp>
      <p:sp>
        <p:nvSpPr>
          <p:cNvPr id="4" name="文本框 3"/>
          <p:cNvSpPr txBox="1"/>
          <p:nvPr/>
        </p:nvSpPr>
        <p:spPr>
          <a:xfrm>
            <a:off x="950684" y="1445028"/>
            <a:ext cx="7459028" cy="2253502"/>
          </a:xfrm>
          <a:prstGeom prst="rect">
            <a:avLst/>
          </a:prstGeom>
          <a:noFill/>
        </p:spPr>
        <p:txBody>
          <a:bodyPr wrap="square" rtlCol="0">
            <a:spAutoFit/>
          </a:bodyPr>
          <a:lstStyle/>
          <a:p>
            <a:pPr marL="457200" indent="-457200">
              <a:lnSpc>
                <a:spcPct val="130000"/>
              </a:lnSpc>
              <a:buClr>
                <a:srgbClr val="C00000"/>
              </a:buClr>
              <a:buFont typeface="Wingdings" panose="05000000000000000000" pitchFamily="2" charset="2"/>
              <a:buChar char="p"/>
            </a:pP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高集成度，体积小，高可靠性</a:t>
            </a:r>
            <a:endPar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marL="457200" indent="-457200">
              <a:lnSpc>
                <a:spcPct val="130000"/>
              </a:lnSpc>
              <a:buClr>
                <a:srgbClr val="C00000"/>
              </a:buClr>
              <a:buFont typeface="Wingdings" panose="05000000000000000000" pitchFamily="2" charset="2"/>
              <a:buChar char="p"/>
            </a:pP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低电压、低功耗，便于生产便携式新产品</a:t>
            </a:r>
            <a:endPar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marL="457200" indent="-457200">
              <a:lnSpc>
                <a:spcPct val="130000"/>
              </a:lnSpc>
              <a:buClr>
                <a:srgbClr val="C00000"/>
              </a:buClr>
              <a:buFont typeface="Wingdings" panose="05000000000000000000" pitchFamily="2" charset="2"/>
              <a:buChar char="p"/>
            </a:pP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易扩展</a:t>
            </a:r>
            <a:endPar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marL="457200" indent="-457200">
              <a:lnSpc>
                <a:spcPct val="130000"/>
              </a:lnSpc>
              <a:buClr>
                <a:srgbClr val="C00000"/>
              </a:buClr>
              <a:buFont typeface="Wingdings" panose="05000000000000000000" pitchFamily="2" charset="2"/>
              <a:buChar char="p"/>
            </a:pP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高性价比</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randombar(horizontal)">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body" idx="1"/>
          </p:nvPr>
        </p:nvSpPr>
        <p:spPr>
          <a:xfrm>
            <a:off x="468313" y="1196975"/>
            <a:ext cx="8229600" cy="5256213"/>
          </a:xfrm>
          <a:solidFill>
            <a:schemeClr val="bg1"/>
          </a:solidFill>
        </p:spPr>
        <p:txBody>
          <a:bodyPr/>
          <a:lstStyle/>
          <a:p>
            <a:pPr marL="0" indent="0" eaLnBrk="1" hangingPunct="1">
              <a:lnSpc>
                <a:spcPct val="130000"/>
              </a:lnSpc>
              <a:spcBef>
                <a:spcPct val="25000"/>
              </a:spcBef>
              <a:buNone/>
              <a:defRPr/>
            </a:pPr>
            <a:r>
              <a:rPr lang="zh-CN" altLang="en-US" sz="2600" dirty="0">
                <a:effectLst>
                  <a:outerShdw blurRad="38100" dist="38100" dir="2700000" algn="tl">
                    <a:srgbClr val="C0C0C0"/>
                  </a:outerShdw>
                </a:effectLst>
                <a:latin typeface="Times New Roman" panose="02020603050405020304" pitchFamily="18" charset="0"/>
              </a:rPr>
              <a:t>按照不同分类方法，单片机具有不同的产品类型。</a:t>
            </a:r>
            <a:br>
              <a:rPr lang="zh-CN" altLang="en-US" sz="2600" dirty="0">
                <a:effectLst>
                  <a:outerShdw blurRad="38100" dist="38100" dir="2700000" algn="tl">
                    <a:srgbClr val="C0C0C0"/>
                  </a:outerShdw>
                </a:effectLst>
                <a:latin typeface="Times New Roman" panose="02020603050405020304" pitchFamily="18" charset="0"/>
              </a:rPr>
            </a:br>
            <a:r>
              <a:rPr lang="en-US" altLang="zh-CN" sz="2600" dirty="0">
                <a:effectLst>
                  <a:outerShdw blurRad="38100" dist="38100" dir="2700000" algn="tl">
                    <a:srgbClr val="C0C0C0"/>
                  </a:outerShdw>
                </a:effectLst>
                <a:latin typeface="Times New Roman" panose="02020603050405020304" pitchFamily="18" charset="0"/>
              </a:rPr>
              <a:t>(1)</a:t>
            </a:r>
            <a:r>
              <a:rPr lang="zh-CN" altLang="en-US" sz="2600" dirty="0">
                <a:effectLst>
                  <a:outerShdw blurRad="38100" dist="38100" dir="2700000" algn="tl">
                    <a:srgbClr val="C0C0C0"/>
                  </a:outerShdw>
                </a:effectLst>
                <a:latin typeface="Times New Roman" panose="02020603050405020304" pitchFamily="18" charset="0"/>
              </a:rPr>
              <a:t>按字长分类，可分为</a:t>
            </a:r>
            <a:r>
              <a:rPr lang="en-US" altLang="zh-CN" sz="2600" dirty="0">
                <a:effectLst>
                  <a:outerShdw blurRad="38100" dist="38100" dir="2700000" algn="tl">
                    <a:srgbClr val="C0C0C0"/>
                  </a:outerShdw>
                </a:effectLst>
                <a:latin typeface="Times New Roman" panose="02020603050405020304" pitchFamily="18" charset="0"/>
              </a:rPr>
              <a:t>4</a:t>
            </a:r>
            <a:r>
              <a:rPr lang="zh-CN" altLang="en-US" sz="2600" dirty="0">
                <a:effectLst>
                  <a:outerShdw blurRad="38100" dist="38100" dir="2700000" algn="tl">
                    <a:srgbClr val="C0C0C0"/>
                  </a:outerShdw>
                </a:effectLst>
                <a:latin typeface="Times New Roman" panose="02020603050405020304" pitchFamily="18" charset="0"/>
              </a:rPr>
              <a:t>位、</a:t>
            </a:r>
            <a:r>
              <a:rPr lang="en-US" altLang="zh-CN" sz="2600" dirty="0">
                <a:effectLst>
                  <a:outerShdw blurRad="38100" dist="38100" dir="2700000" algn="tl">
                    <a:srgbClr val="C0C0C0"/>
                  </a:outerShdw>
                </a:effectLst>
                <a:latin typeface="Times New Roman" panose="02020603050405020304" pitchFamily="18" charset="0"/>
              </a:rPr>
              <a:t>8</a:t>
            </a:r>
            <a:r>
              <a:rPr lang="zh-CN" altLang="en-US" sz="2600" dirty="0">
                <a:effectLst>
                  <a:outerShdw blurRad="38100" dist="38100" dir="2700000" algn="tl">
                    <a:srgbClr val="C0C0C0"/>
                  </a:outerShdw>
                </a:effectLst>
                <a:latin typeface="Times New Roman" panose="02020603050405020304" pitchFamily="18" charset="0"/>
              </a:rPr>
              <a:t>位、</a:t>
            </a:r>
            <a:r>
              <a:rPr lang="en-US" altLang="zh-CN" sz="2600" dirty="0">
                <a:effectLst>
                  <a:outerShdw blurRad="38100" dist="38100" dir="2700000" algn="tl">
                    <a:srgbClr val="C0C0C0"/>
                  </a:outerShdw>
                </a:effectLst>
                <a:latin typeface="Times New Roman" panose="02020603050405020304" pitchFamily="18" charset="0"/>
              </a:rPr>
              <a:t>16</a:t>
            </a:r>
            <a:r>
              <a:rPr lang="zh-CN" altLang="en-US" sz="2600" dirty="0">
                <a:effectLst>
                  <a:outerShdw blurRad="38100" dist="38100" dir="2700000" algn="tl">
                    <a:srgbClr val="C0C0C0"/>
                  </a:outerShdw>
                </a:effectLst>
                <a:latin typeface="Times New Roman" panose="02020603050405020304" pitchFamily="18" charset="0"/>
              </a:rPr>
              <a:t>位、</a:t>
            </a:r>
            <a:r>
              <a:rPr lang="en-US" altLang="zh-CN" sz="2600" dirty="0">
                <a:effectLst>
                  <a:outerShdw blurRad="38100" dist="38100" dir="2700000" algn="tl">
                    <a:srgbClr val="C0C0C0"/>
                  </a:outerShdw>
                </a:effectLst>
                <a:latin typeface="Times New Roman" panose="02020603050405020304" pitchFamily="18" charset="0"/>
              </a:rPr>
              <a:t>32</a:t>
            </a:r>
            <a:r>
              <a:rPr lang="zh-CN" altLang="en-US" sz="2600" dirty="0">
                <a:effectLst>
                  <a:outerShdw blurRad="38100" dist="38100" dir="2700000" algn="tl">
                    <a:srgbClr val="C0C0C0"/>
                  </a:outerShdw>
                </a:effectLst>
                <a:latin typeface="Times New Roman" panose="02020603050405020304" pitchFamily="18" charset="0"/>
              </a:rPr>
              <a:t>位等机型；</a:t>
            </a:r>
            <a:br>
              <a:rPr lang="zh-CN" altLang="en-US" sz="2600" dirty="0">
                <a:effectLst>
                  <a:outerShdw blurRad="38100" dist="38100" dir="2700000" algn="tl">
                    <a:srgbClr val="C0C0C0"/>
                  </a:outerShdw>
                </a:effectLst>
                <a:latin typeface="Times New Roman" panose="02020603050405020304" pitchFamily="18" charset="0"/>
              </a:rPr>
            </a:br>
            <a:r>
              <a:rPr lang="en-US" altLang="zh-CN" sz="2600" dirty="0">
                <a:effectLst>
                  <a:outerShdw blurRad="38100" dist="38100" dir="2700000" algn="tl">
                    <a:srgbClr val="C0C0C0"/>
                  </a:outerShdw>
                </a:effectLst>
                <a:latin typeface="Times New Roman" panose="02020603050405020304" pitchFamily="18" charset="0"/>
              </a:rPr>
              <a:t>(2)</a:t>
            </a:r>
            <a:r>
              <a:rPr lang="zh-CN" altLang="en-US" sz="2600" dirty="0">
                <a:effectLst>
                  <a:outerShdw blurRad="38100" dist="38100" dir="2700000" algn="tl">
                    <a:srgbClr val="C0C0C0"/>
                  </a:outerShdw>
                </a:effectLst>
                <a:latin typeface="Times New Roman" panose="02020603050405020304" pitchFamily="18" charset="0"/>
              </a:rPr>
              <a:t>按指令类型分类，可分为精简指令集和复杂指令集的机型；</a:t>
            </a:r>
            <a:endParaRPr lang="en-US" altLang="zh-CN" sz="2600" dirty="0">
              <a:effectLst>
                <a:outerShdw blurRad="38100" dist="38100" dir="2700000" algn="tl">
                  <a:srgbClr val="C0C0C0"/>
                </a:outerShdw>
              </a:effectLst>
              <a:latin typeface="Times New Roman" panose="02020603050405020304" pitchFamily="18" charset="0"/>
            </a:endParaRPr>
          </a:p>
          <a:p>
            <a:pPr marL="0" indent="0" eaLnBrk="1" hangingPunct="1">
              <a:lnSpc>
                <a:spcPct val="130000"/>
              </a:lnSpc>
              <a:spcBef>
                <a:spcPct val="25000"/>
              </a:spcBef>
              <a:buNone/>
              <a:defRPr/>
            </a:pPr>
            <a:r>
              <a:rPr lang="en-US" altLang="zh-CN" sz="2600" dirty="0">
                <a:effectLst>
                  <a:outerShdw blurRad="38100" dist="38100" dir="2700000" algn="tl">
                    <a:srgbClr val="C0C0C0"/>
                  </a:outerShdw>
                </a:effectLst>
                <a:latin typeface="Times New Roman" panose="02020603050405020304" pitchFamily="18" charset="0"/>
              </a:rPr>
              <a:t>(3)</a:t>
            </a:r>
            <a:r>
              <a:rPr lang="zh-CN" altLang="en-US" sz="2600" dirty="0">
                <a:effectLst>
                  <a:outerShdw blurRad="38100" dist="38100" dir="2700000" algn="tl">
                    <a:srgbClr val="C0C0C0"/>
                  </a:outerShdw>
                </a:effectLst>
                <a:latin typeface="Times New Roman" panose="02020603050405020304" pitchFamily="18" charset="0"/>
              </a:rPr>
              <a:t>按应用领域分类，可分为家电类、工控类、通信类、个人信息终端类等；</a:t>
            </a:r>
            <a:br>
              <a:rPr lang="zh-CN" altLang="en-US" sz="2600" dirty="0">
                <a:effectLst>
                  <a:outerShdw blurRad="38100" dist="38100" dir="2700000" algn="tl">
                    <a:srgbClr val="C0C0C0"/>
                  </a:outerShdw>
                </a:effectLst>
                <a:latin typeface="Times New Roman" panose="02020603050405020304" pitchFamily="18" charset="0"/>
              </a:rPr>
            </a:br>
            <a:r>
              <a:rPr lang="en-US" altLang="zh-CN" sz="2600" dirty="0">
                <a:effectLst>
                  <a:outerShdw blurRad="38100" dist="38100" dir="2700000" algn="tl">
                    <a:srgbClr val="C0C0C0"/>
                  </a:outerShdw>
                </a:effectLst>
                <a:latin typeface="Times New Roman" panose="02020603050405020304" pitchFamily="18" charset="0"/>
              </a:rPr>
              <a:t>(4)</a:t>
            </a:r>
            <a:r>
              <a:rPr lang="zh-CN" altLang="en-US" sz="2600" dirty="0">
                <a:effectLst>
                  <a:outerShdw blurRad="38100" dist="38100" dir="2700000" algn="tl">
                    <a:srgbClr val="C0C0C0"/>
                  </a:outerShdw>
                </a:effectLst>
                <a:latin typeface="Times New Roman" panose="02020603050405020304" pitchFamily="18" charset="0"/>
              </a:rPr>
              <a:t>按内核分类，可分为</a:t>
            </a:r>
            <a:r>
              <a:rPr lang="en-US" altLang="zh-CN" sz="2600" dirty="0">
                <a:effectLst>
                  <a:outerShdw blurRad="38100" dist="38100" dir="2700000" algn="tl">
                    <a:srgbClr val="C0C0C0"/>
                  </a:outerShdw>
                </a:effectLst>
                <a:latin typeface="Times New Roman" panose="02020603050405020304" pitchFamily="18" charset="0"/>
              </a:rPr>
              <a:t>51</a:t>
            </a:r>
            <a:r>
              <a:rPr lang="zh-CN" altLang="en-US" sz="2600" dirty="0">
                <a:effectLst>
                  <a:outerShdw blurRad="38100" dist="38100" dir="2700000" algn="tl">
                    <a:srgbClr val="C0C0C0"/>
                  </a:outerShdw>
                </a:effectLst>
                <a:latin typeface="Times New Roman" panose="02020603050405020304" pitchFamily="18" charset="0"/>
              </a:rPr>
              <a:t>系列，</a:t>
            </a:r>
            <a:r>
              <a:rPr lang="en-US" altLang="zh-CN" sz="2600" dirty="0">
                <a:effectLst>
                  <a:outerShdw blurRad="38100" dist="38100" dir="2700000" algn="tl">
                    <a:srgbClr val="C0C0C0"/>
                  </a:outerShdw>
                </a:effectLst>
                <a:latin typeface="Times New Roman" panose="02020603050405020304" pitchFamily="18" charset="0"/>
              </a:rPr>
              <a:t>PIC</a:t>
            </a:r>
            <a:r>
              <a:rPr lang="zh-CN" altLang="en-US" sz="2600" dirty="0">
                <a:effectLst>
                  <a:outerShdw blurRad="38100" dist="38100" dir="2700000" algn="tl">
                    <a:srgbClr val="C0C0C0"/>
                  </a:outerShdw>
                </a:effectLst>
                <a:latin typeface="Times New Roman" panose="02020603050405020304" pitchFamily="18" charset="0"/>
              </a:rPr>
              <a:t>系列，</a:t>
            </a:r>
            <a:r>
              <a:rPr lang="en-US" altLang="zh-CN" sz="2600" dirty="0">
                <a:effectLst>
                  <a:outerShdw blurRad="38100" dist="38100" dir="2700000" algn="tl">
                    <a:srgbClr val="C0C0C0"/>
                  </a:outerShdw>
                </a:effectLst>
                <a:latin typeface="Times New Roman" panose="02020603050405020304" pitchFamily="18" charset="0"/>
              </a:rPr>
              <a:t>AVR</a:t>
            </a:r>
            <a:r>
              <a:rPr lang="zh-CN" altLang="en-US" sz="2600" dirty="0">
                <a:effectLst>
                  <a:outerShdw blurRad="38100" dist="38100" dir="2700000" algn="tl">
                    <a:srgbClr val="C0C0C0"/>
                  </a:outerShdw>
                </a:effectLst>
                <a:latin typeface="Times New Roman" panose="02020603050405020304" pitchFamily="18" charset="0"/>
              </a:rPr>
              <a:t>系列</a:t>
            </a:r>
            <a:r>
              <a:rPr lang="en-US" altLang="zh-CN" sz="2600" dirty="0">
                <a:effectLst>
                  <a:outerShdw blurRad="38100" dist="38100" dir="2700000" algn="tl">
                    <a:srgbClr val="C0C0C0"/>
                  </a:outerShdw>
                </a:effectLst>
                <a:latin typeface="Times New Roman" panose="02020603050405020304" pitchFamily="18" charset="0"/>
              </a:rPr>
              <a:t>……</a:t>
            </a:r>
            <a:r>
              <a:rPr lang="zh-CN" altLang="en-US" sz="2600" dirty="0">
                <a:effectLst>
                  <a:outerShdw blurRad="38100" dist="38100" dir="2700000" algn="tl">
                    <a:srgbClr val="C0C0C0"/>
                  </a:outerShdw>
                </a:effectLst>
                <a:latin typeface="Times New Roman" panose="02020603050405020304" pitchFamily="18" charset="0"/>
              </a:rPr>
              <a:t>等。每个系列具有不同的处理器架构、性能、存储容量和接口类型，适用于不同的应用场景和开发需求。</a:t>
            </a:r>
            <a:br>
              <a:rPr lang="zh-CN" altLang="en-US" sz="2600" dirty="0">
                <a:effectLst>
                  <a:outerShdw blurRad="38100" dist="38100" dir="2700000" algn="tl">
                    <a:srgbClr val="C0C0C0"/>
                  </a:outerShdw>
                </a:effectLst>
                <a:latin typeface="Times New Roman" panose="02020603050405020304" pitchFamily="18" charset="0"/>
              </a:rPr>
            </a:br>
            <a:endParaRPr lang="zh-CN" altLang="en-US" sz="2600" b="1" dirty="0">
              <a:effectLst>
                <a:outerShdw blurRad="38100" dist="38100" dir="2700000" algn="tl">
                  <a:srgbClr val="C0C0C0"/>
                </a:outerShdw>
              </a:effectLst>
              <a:latin typeface="Times New Roman" panose="02020603050405020304" pitchFamily="18" charset="0"/>
            </a:endParaRPr>
          </a:p>
        </p:txBody>
      </p:sp>
      <p:sp>
        <p:nvSpPr>
          <p:cNvPr id="5" name="文本框 4"/>
          <p:cNvSpPr txBox="1">
            <a:spLocks noChangeArrowheads="1"/>
          </p:cNvSpPr>
          <p:nvPr/>
        </p:nvSpPr>
        <p:spPr bwMode="auto">
          <a:xfrm>
            <a:off x="2699792" y="89064"/>
            <a:ext cx="39608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Times New Roman" panose="02020603050405020304" pitchFamily="18" charset="0"/>
              </a:defRPr>
            </a:lvl1pPr>
            <a:lvl2pPr marL="742950" indent="-285750">
              <a:buFont typeface="Arial" panose="020B0604020202020204" pitchFamily="34" charset="0"/>
              <a:defRPr>
                <a:solidFill>
                  <a:schemeClr val="tx1"/>
                </a:solidFill>
                <a:latin typeface="Times New Roman" panose="02020603050405020304" pitchFamily="18" charset="0"/>
              </a:defRPr>
            </a:lvl2pPr>
            <a:lvl3pPr marL="1143000" indent="-228600">
              <a:buFont typeface="Arial" panose="020B0604020202020204" pitchFamily="34" charset="0"/>
              <a:defRPr>
                <a:solidFill>
                  <a:schemeClr val="tx1"/>
                </a:solidFill>
                <a:latin typeface="Times New Roman" panose="02020603050405020304" pitchFamily="18" charset="0"/>
              </a:defRPr>
            </a:lvl3pPr>
            <a:lvl4pPr marL="1600200" indent="-228600">
              <a:buFont typeface="Arial" panose="020B0604020202020204" pitchFamily="34" charset="0"/>
              <a:defRPr>
                <a:solidFill>
                  <a:schemeClr val="tx1"/>
                </a:solidFill>
                <a:latin typeface="Times New Roman" panose="02020603050405020304" pitchFamily="18" charset="0"/>
              </a:defRPr>
            </a:lvl4pPr>
            <a:lvl5pPr marL="2057400" indent="-228600">
              <a:buFont typeface="Arial" panose="020B0604020202020204" pitchFamily="34" charse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ctr"/>
            <a:r>
              <a:rPr lang="zh-CN" altLang="en-US" sz="4800" b="1" dirty="0">
                <a:solidFill>
                  <a:srgbClr val="C00000"/>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单片机的分类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075">
                                            <p:bg/>
                                          </p:spTgt>
                                        </p:tgtEl>
                                        <p:attrNameLst>
                                          <p:attrName>style.visibility</p:attrName>
                                        </p:attrNameLst>
                                      </p:cBhvr>
                                      <p:to>
                                        <p:strVal val="visible"/>
                                      </p:to>
                                    </p:set>
                                    <p:animEffect transition="in" filter="randombar(horizontal)">
                                      <p:cBhvr>
                                        <p:cTn id="7" dur="500"/>
                                        <p:tgtEl>
                                          <p:spTgt spid="3075">
                                            <p:bg/>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075">
                                            <p:txEl>
                                              <p:pRg st="0" end="0"/>
                                            </p:txEl>
                                          </p:spTgt>
                                        </p:tgtEl>
                                        <p:attrNameLst>
                                          <p:attrName>style.visibility</p:attrName>
                                        </p:attrNameLst>
                                      </p:cBhvr>
                                      <p:to>
                                        <p:strVal val="visible"/>
                                      </p:to>
                                    </p:set>
                                    <p:animEffect transition="in" filter="randombar(horizontal)">
                                      <p:cBhvr>
                                        <p:cTn id="12" dur="500"/>
                                        <p:tgtEl>
                                          <p:spTgt spid="307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075">
                                            <p:txEl>
                                              <p:pRg st="1" end="1"/>
                                            </p:txEl>
                                          </p:spTgt>
                                        </p:tgtEl>
                                        <p:attrNameLst>
                                          <p:attrName>style.visibility</p:attrName>
                                        </p:attrNameLst>
                                      </p:cBhvr>
                                      <p:to>
                                        <p:strVal val="visible"/>
                                      </p:to>
                                    </p:set>
                                    <p:animEffect transition="in" filter="randombar(horizontal)">
                                      <p:cBhvr>
                                        <p:cTn id="17" dur="500"/>
                                        <p:tgtEl>
                                          <p:spTgt spid="30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779FBB05-9E9C-4295-BC3F-2E88EA0AB9EF}"/>
              </a:ext>
            </a:extLst>
          </p:cNvPr>
          <p:cNvSpPr>
            <a:spLocks noGrp="1"/>
          </p:cNvSpPr>
          <p:nvPr>
            <p:ph type="ftr" sz="quarter" idx="10"/>
          </p:nvPr>
        </p:nvSpPr>
        <p:spPr/>
        <p:txBody>
          <a:bodyPr/>
          <a:lstStyle/>
          <a:p>
            <a:pPr>
              <a:defRPr/>
            </a:pPr>
            <a:r>
              <a:rPr lang="zh-CN" altLang="en-US"/>
              <a:t>河北工业大学</a:t>
            </a:r>
            <a:endParaRPr lang="en-US" altLang="zh-CN"/>
          </a:p>
        </p:txBody>
      </p:sp>
      <p:sp>
        <p:nvSpPr>
          <p:cNvPr id="5" name="文本框 2">
            <a:extLst>
              <a:ext uri="{FF2B5EF4-FFF2-40B4-BE49-F238E27FC236}">
                <a16:creationId xmlns:a16="http://schemas.microsoft.com/office/drawing/2014/main" id="{373C25BC-8A88-456F-831F-158722F7BA9D}"/>
              </a:ext>
            </a:extLst>
          </p:cNvPr>
          <p:cNvSpPr txBox="1">
            <a:spLocks noChangeArrowheads="1"/>
          </p:cNvSpPr>
          <p:nvPr/>
        </p:nvSpPr>
        <p:spPr bwMode="auto">
          <a:xfrm>
            <a:off x="609600" y="240829"/>
            <a:ext cx="18780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1" lang="en-US" altLang="zh-CN"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rPr>
              <a:t>51</a:t>
            </a:r>
            <a:r>
              <a:rPr kumimoji="1" lang="zh-CN" altLang="en-US"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rPr>
              <a:t>系列</a:t>
            </a:r>
            <a:endParaRPr kumimoji="1" lang="zh-CN" altLang="en-US"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endParaRPr>
          </a:p>
        </p:txBody>
      </p:sp>
      <p:sp>
        <p:nvSpPr>
          <p:cNvPr id="6" name="内容占位符 8">
            <a:extLst>
              <a:ext uri="{FF2B5EF4-FFF2-40B4-BE49-F238E27FC236}">
                <a16:creationId xmlns:a16="http://schemas.microsoft.com/office/drawing/2014/main" id="{F9F4FA2A-BBD8-42E2-A145-71F4E6C9BA10}"/>
              </a:ext>
            </a:extLst>
          </p:cNvPr>
          <p:cNvSpPr txBox="1">
            <a:spLocks noChangeArrowheads="1"/>
          </p:cNvSpPr>
          <p:nvPr/>
        </p:nvSpPr>
        <p:spPr bwMode="auto">
          <a:xfrm>
            <a:off x="609600" y="1268760"/>
            <a:ext cx="7924800" cy="9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lvl="0" indent="0">
              <a:buNone/>
            </a:pPr>
            <a:r>
              <a:rPr kumimoji="1" lang="en-US" altLang="zh-CN" sz="2400" b="1" i="0" u="none" strike="noStrike" kern="0" cap="none" spc="0" normalizeH="0" baseline="0" noProof="0" dirty="0">
                <a:ln>
                  <a:noFill/>
                </a:ln>
                <a:solidFill>
                  <a:srgbClr val="000000"/>
                </a:solidFill>
                <a:effectLst/>
                <a:uLnTx/>
                <a:uFillTx/>
                <a:latin typeface="Times New Roman"/>
                <a:ea typeface="宋体"/>
                <a:cs typeface="+mn-cs"/>
              </a:rPr>
              <a:t>51</a:t>
            </a:r>
            <a:r>
              <a:rPr kumimoji="1" lang="zh-CN" altLang="zh-CN" sz="2400" b="1" i="0" u="none" strike="noStrike" kern="0" cap="none" spc="0" normalizeH="0" baseline="0" noProof="0" dirty="0">
                <a:ln>
                  <a:noFill/>
                </a:ln>
                <a:solidFill>
                  <a:srgbClr val="000000"/>
                </a:solidFill>
                <a:effectLst/>
                <a:uLnTx/>
                <a:uFillTx/>
                <a:latin typeface="Times New Roman"/>
                <a:ea typeface="宋体"/>
                <a:cs typeface="Times New Roman" panose="02020603050405020304" pitchFamily="18" charset="0"/>
              </a:rPr>
              <a:t>系列单片机</a:t>
            </a:r>
            <a:r>
              <a:rPr kumimoji="1" lang="zh-CN" altLang="en-US" sz="2400" b="1" i="0" u="none" strike="noStrike" kern="0" cap="none" spc="0" normalizeH="0" baseline="0" noProof="0" dirty="0">
                <a:ln>
                  <a:noFill/>
                </a:ln>
                <a:solidFill>
                  <a:srgbClr val="000000"/>
                </a:solidFill>
                <a:effectLst/>
                <a:uLnTx/>
                <a:uFillTx/>
                <a:latin typeface="Times New Roman"/>
                <a:ea typeface="宋体"/>
                <a:cs typeface="Times New Roman" panose="02020603050405020304" pitchFamily="18" charset="0"/>
              </a:rPr>
              <a:t>由</a:t>
            </a:r>
            <a:r>
              <a:rPr lang="en-US" altLang="zh-CN" sz="2400" b="1" kern="0" dirty="0">
                <a:solidFill>
                  <a:srgbClr val="000000"/>
                </a:solidFill>
                <a:latin typeface="Times New Roman"/>
                <a:ea typeface="宋体"/>
              </a:rPr>
              <a:t>Intel </a:t>
            </a:r>
            <a:r>
              <a:rPr lang="zh-CN" altLang="zh-CN" sz="2400" b="1" kern="0" dirty="0">
                <a:solidFill>
                  <a:srgbClr val="000000"/>
                </a:solidFill>
                <a:latin typeface="Times New Roman"/>
                <a:ea typeface="宋体"/>
                <a:cs typeface="Times New Roman" panose="02020603050405020304" pitchFamily="18" charset="0"/>
              </a:rPr>
              <a:t>公司推出</a:t>
            </a:r>
            <a:r>
              <a:rPr lang="zh-CN" altLang="en-US" sz="2400" b="1" kern="0" dirty="0">
                <a:solidFill>
                  <a:srgbClr val="000000"/>
                </a:solidFill>
                <a:latin typeface="Times New Roman"/>
                <a:ea typeface="宋体"/>
                <a:cs typeface="Times New Roman" panose="02020603050405020304" pitchFamily="18" charset="0"/>
              </a:rPr>
              <a:t>，具有成本低、易于编程、广泛应用等特点。</a:t>
            </a:r>
            <a:r>
              <a:rPr kumimoji="1" lang="zh-CN" altLang="zh-CN" sz="2400" b="1" i="0" u="none" strike="noStrike" kern="0" cap="none" spc="0" normalizeH="0" baseline="0" noProof="0" dirty="0">
                <a:ln>
                  <a:noFill/>
                </a:ln>
                <a:solidFill>
                  <a:srgbClr val="000000"/>
                </a:solidFill>
                <a:effectLst/>
                <a:uLnTx/>
                <a:uFillTx/>
                <a:latin typeface="Times New Roman"/>
                <a:ea typeface="宋体"/>
                <a:cs typeface="Times New Roman" panose="02020603050405020304" pitchFamily="18" charset="0"/>
              </a:rPr>
              <a:t>其中最有代表性的型号是</a:t>
            </a:r>
            <a:r>
              <a:rPr kumimoji="1" lang="en-US" altLang="zh-CN" sz="2400" b="1" i="0" u="none" strike="noStrike" kern="0" cap="none" spc="0" normalizeH="0" baseline="0" noProof="0" dirty="0">
                <a:ln>
                  <a:noFill/>
                </a:ln>
                <a:solidFill>
                  <a:srgbClr val="000000"/>
                </a:solidFill>
                <a:effectLst/>
                <a:uLnTx/>
                <a:uFillTx/>
                <a:latin typeface="Times New Roman"/>
                <a:ea typeface="宋体"/>
                <a:cs typeface="+mn-cs"/>
              </a:rPr>
              <a:t>80C51</a:t>
            </a:r>
            <a:r>
              <a:rPr kumimoji="1" lang="zh-CN" altLang="en-US" sz="2400" b="1" i="0" u="none" strike="noStrike" kern="0" cap="none" spc="0" normalizeH="0" baseline="0" noProof="0" dirty="0">
                <a:ln>
                  <a:noFill/>
                </a:ln>
                <a:solidFill>
                  <a:srgbClr val="000000"/>
                </a:solidFill>
                <a:effectLst/>
                <a:uLnTx/>
                <a:uFillTx/>
                <a:latin typeface="Times New Roman"/>
                <a:ea typeface="宋体"/>
                <a:cs typeface="+mn-cs"/>
              </a:rPr>
              <a:t>。</a:t>
            </a:r>
            <a:endParaRPr kumimoji="1" lang="en-US" altLang="zh-CN" sz="2400" b="1" i="0" u="none" strike="noStrike" kern="0" cap="none" spc="0" normalizeH="0" baseline="0" noProof="0" dirty="0">
              <a:ln>
                <a:noFill/>
              </a:ln>
              <a:solidFill>
                <a:srgbClr val="000000"/>
              </a:solidFill>
              <a:effectLst/>
              <a:uLnTx/>
              <a:uFillTx/>
              <a:latin typeface="Times New Roman"/>
              <a:ea typeface="宋体"/>
              <a:cs typeface="Times New Roman" panose="02020603050405020304" pitchFamily="18" charset="0"/>
            </a:endParaRPr>
          </a:p>
        </p:txBody>
      </p:sp>
      <p:pic>
        <p:nvPicPr>
          <p:cNvPr id="7" name="图片 2" descr="表格&#10;&#10;描述已自动生成">
            <a:extLst>
              <a:ext uri="{FF2B5EF4-FFF2-40B4-BE49-F238E27FC236}">
                <a16:creationId xmlns:a16="http://schemas.microsoft.com/office/drawing/2014/main" id="{803BEA96-F003-4FC3-8237-E59CDE2EA40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5529" y="2235924"/>
            <a:ext cx="7592941" cy="3472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9104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950C3050-994D-41BF-8466-259B1BAD2FB0}"/>
              </a:ext>
            </a:extLst>
          </p:cNvPr>
          <p:cNvSpPr>
            <a:spLocks noGrp="1"/>
          </p:cNvSpPr>
          <p:nvPr>
            <p:ph type="ftr" sz="quarter" idx="10"/>
          </p:nvPr>
        </p:nvSpPr>
        <p:spPr/>
        <p:txBody>
          <a:bodyPr/>
          <a:lstStyle/>
          <a:p>
            <a:pPr>
              <a:defRPr/>
            </a:pPr>
            <a:r>
              <a:rPr lang="zh-CN" altLang="en-US"/>
              <a:t>河北工业大学</a:t>
            </a:r>
            <a:endParaRPr lang="en-US" altLang="zh-CN"/>
          </a:p>
        </p:txBody>
      </p:sp>
      <p:sp>
        <p:nvSpPr>
          <p:cNvPr id="3" name="文本框 2">
            <a:extLst>
              <a:ext uri="{FF2B5EF4-FFF2-40B4-BE49-F238E27FC236}">
                <a16:creationId xmlns:a16="http://schemas.microsoft.com/office/drawing/2014/main" id="{79418748-6A79-4A09-89FA-128DA63ED8D8}"/>
              </a:ext>
            </a:extLst>
          </p:cNvPr>
          <p:cNvSpPr txBox="1">
            <a:spLocks noChangeArrowheads="1"/>
          </p:cNvSpPr>
          <p:nvPr/>
        </p:nvSpPr>
        <p:spPr bwMode="auto">
          <a:xfrm>
            <a:off x="609600" y="268288"/>
            <a:ext cx="25241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1" lang="en-US" altLang="zh-CN"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rPr>
              <a:t>51</a:t>
            </a:r>
            <a:r>
              <a:rPr kumimoji="1" lang="zh-CN" altLang="en-US"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rPr>
              <a:t>系列（续）</a:t>
            </a:r>
            <a:endParaRPr kumimoji="1" lang="zh-CN" altLang="en-US"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endParaRPr>
          </a:p>
        </p:txBody>
      </p:sp>
      <p:sp>
        <p:nvSpPr>
          <p:cNvPr id="4" name="内容占位符 8">
            <a:extLst>
              <a:ext uri="{FF2B5EF4-FFF2-40B4-BE49-F238E27FC236}">
                <a16:creationId xmlns:a16="http://schemas.microsoft.com/office/drawing/2014/main" id="{207A34E6-442E-4169-8163-EBCF0ABF2A26}"/>
              </a:ext>
            </a:extLst>
          </p:cNvPr>
          <p:cNvSpPr txBox="1">
            <a:spLocks noChangeArrowheads="1"/>
          </p:cNvSpPr>
          <p:nvPr/>
        </p:nvSpPr>
        <p:spPr bwMode="auto">
          <a:xfrm>
            <a:off x="609600" y="1268760"/>
            <a:ext cx="8023225"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marR="0" lvl="0" indent="0" algn="l" defTabSz="914400" rtl="0" eaLnBrk="0" fontAlgn="base" latinLnBrk="0" hangingPunct="0">
              <a:lnSpc>
                <a:spcPct val="120000"/>
              </a:lnSpc>
              <a:spcBef>
                <a:spcPct val="20000"/>
              </a:spcBef>
              <a:spcAft>
                <a:spcPct val="0"/>
              </a:spcAft>
              <a:buClrTx/>
              <a:buSzTx/>
              <a:buFontTx/>
              <a:buNone/>
              <a:tabLst/>
              <a:defRPr/>
            </a:pPr>
            <a:r>
              <a:rPr kumimoji="1" lang="en-US" altLang="zh-CN" sz="2400" b="1" i="0" u="none" strike="noStrike" kern="0" cap="none" spc="0" normalizeH="0" baseline="0" noProof="0" dirty="0">
                <a:ln>
                  <a:noFill/>
                </a:ln>
                <a:solidFill>
                  <a:srgbClr val="000000"/>
                </a:solidFill>
                <a:effectLst/>
                <a:uLnTx/>
                <a:uFillTx/>
                <a:latin typeface="Times New Roman"/>
                <a:ea typeface="宋体"/>
                <a:cs typeface="+mn-cs"/>
              </a:rPr>
              <a:t>MCS-51</a:t>
            </a:r>
            <a:r>
              <a:rPr kumimoji="1" lang="zh-CN" altLang="zh-CN" sz="2400" b="1" i="0" u="none" strike="noStrike" kern="0" cap="none" spc="0" normalizeH="0" baseline="0" noProof="0" dirty="0">
                <a:ln>
                  <a:noFill/>
                </a:ln>
                <a:solidFill>
                  <a:srgbClr val="000000"/>
                </a:solidFill>
                <a:effectLst/>
                <a:uLnTx/>
                <a:uFillTx/>
                <a:latin typeface="Times New Roman"/>
                <a:ea typeface="宋体"/>
                <a:cs typeface="Times New Roman" panose="02020603050405020304" pitchFamily="18" charset="0"/>
              </a:rPr>
              <a:t>单片机</a:t>
            </a:r>
            <a:r>
              <a:rPr kumimoji="1" lang="zh-CN" altLang="en-US" sz="2400" b="1" i="0" u="none" strike="noStrike" kern="0" cap="none" spc="0" normalizeH="0" baseline="0" noProof="0" dirty="0">
                <a:ln>
                  <a:noFill/>
                </a:ln>
                <a:solidFill>
                  <a:srgbClr val="000000"/>
                </a:solidFill>
                <a:effectLst/>
                <a:uLnTx/>
                <a:uFillTx/>
                <a:latin typeface="Times New Roman"/>
                <a:ea typeface="宋体"/>
                <a:cs typeface="Times New Roman" panose="02020603050405020304" pitchFamily="18" charset="0"/>
              </a:rPr>
              <a:t>有</a:t>
            </a:r>
            <a:r>
              <a:rPr kumimoji="1" lang="zh-CN" altLang="zh-CN" sz="2400" b="1" i="0" u="none" strike="noStrike" kern="0" cap="none" spc="0" normalizeH="0" baseline="0" noProof="0" dirty="0">
                <a:ln>
                  <a:noFill/>
                </a:ln>
                <a:solidFill>
                  <a:srgbClr val="000000"/>
                </a:solidFill>
                <a:effectLst/>
                <a:uLnTx/>
                <a:uFillTx/>
                <a:latin typeface="Times New Roman"/>
                <a:ea typeface="宋体"/>
                <a:cs typeface="Times New Roman" panose="02020603050405020304" pitchFamily="18" charset="0"/>
              </a:rPr>
              <a:t>较高的市场占有率，得到了许多半导体公司的青睐。</a:t>
            </a:r>
            <a:r>
              <a:rPr kumimoji="1" lang="en-US" altLang="zh-CN" sz="2400" b="1" i="0" u="none" strike="noStrike" kern="0" cap="none" spc="0" normalizeH="0" baseline="0" noProof="0" dirty="0">
                <a:ln>
                  <a:noFill/>
                </a:ln>
                <a:solidFill>
                  <a:srgbClr val="000000"/>
                </a:solidFill>
                <a:effectLst/>
                <a:uLnTx/>
                <a:uFillTx/>
                <a:latin typeface="Times New Roman"/>
                <a:ea typeface="宋体"/>
                <a:cs typeface="+mn-cs"/>
              </a:rPr>
              <a:t>Intel</a:t>
            </a:r>
            <a:r>
              <a:rPr kumimoji="1" lang="zh-CN" altLang="zh-CN" sz="2400" b="1" i="0" u="none" strike="noStrike" kern="0" cap="none" spc="0" normalizeH="0" baseline="0" noProof="0" dirty="0">
                <a:ln>
                  <a:noFill/>
                </a:ln>
                <a:solidFill>
                  <a:srgbClr val="000000"/>
                </a:solidFill>
                <a:effectLst/>
                <a:uLnTx/>
                <a:uFillTx/>
                <a:latin typeface="Times New Roman"/>
                <a:ea typeface="宋体"/>
                <a:cs typeface="Times New Roman" panose="02020603050405020304" pitchFamily="18" charset="0"/>
              </a:rPr>
              <a:t>公司实行了彻底的技术开放政策，通过专利转让或技术交换的形式把</a:t>
            </a:r>
            <a:r>
              <a:rPr kumimoji="1" lang="en-US" altLang="zh-CN" sz="2400" b="1" i="0" u="none" strike="noStrike" kern="0" cap="none" spc="0" normalizeH="0" baseline="0" noProof="0" dirty="0">
                <a:ln>
                  <a:noFill/>
                </a:ln>
                <a:solidFill>
                  <a:srgbClr val="000000"/>
                </a:solidFill>
                <a:effectLst/>
                <a:uLnTx/>
                <a:uFillTx/>
                <a:latin typeface="Times New Roman"/>
                <a:ea typeface="宋体"/>
                <a:cs typeface="+mn-cs"/>
              </a:rPr>
              <a:t>MCS-51</a:t>
            </a:r>
            <a:r>
              <a:rPr kumimoji="1" lang="zh-CN" altLang="zh-CN" sz="2400" b="1" i="0" u="none" strike="noStrike" kern="0" cap="none" spc="0" normalizeH="0" baseline="0" noProof="0" dirty="0">
                <a:ln>
                  <a:noFill/>
                </a:ln>
                <a:solidFill>
                  <a:srgbClr val="000000"/>
                </a:solidFill>
                <a:effectLst/>
                <a:uLnTx/>
                <a:uFillTx/>
                <a:latin typeface="Times New Roman"/>
                <a:ea typeface="宋体"/>
                <a:cs typeface="Times New Roman" panose="02020603050405020304" pitchFamily="18" charset="0"/>
              </a:rPr>
              <a:t>的</a:t>
            </a:r>
            <a:r>
              <a:rPr kumimoji="1" lang="zh-CN" altLang="zh-CN" sz="2400" b="1" i="0" u="none" strike="noStrike" kern="0" cap="none" spc="0" normalizeH="0" baseline="0" noProof="0" dirty="0">
                <a:ln>
                  <a:noFill/>
                </a:ln>
                <a:solidFill>
                  <a:srgbClr val="000000"/>
                </a:solidFill>
                <a:effectLst/>
                <a:highlight>
                  <a:srgbClr val="FFFF00"/>
                </a:highlight>
                <a:uLnTx/>
                <a:uFillTx/>
                <a:latin typeface="Times New Roman"/>
                <a:ea typeface="宋体"/>
                <a:cs typeface="Times New Roman" panose="02020603050405020304" pitchFamily="18" charset="0"/>
              </a:rPr>
              <a:t>内核技术</a:t>
            </a:r>
            <a:r>
              <a:rPr kumimoji="1" lang="zh-CN" altLang="zh-CN" sz="2400" b="1" i="0" u="none" strike="noStrike" kern="0" cap="none" spc="0" normalizeH="0" baseline="0" noProof="0" dirty="0">
                <a:ln>
                  <a:noFill/>
                </a:ln>
                <a:solidFill>
                  <a:srgbClr val="000000"/>
                </a:solidFill>
                <a:effectLst/>
                <a:uLnTx/>
                <a:uFillTx/>
                <a:latin typeface="Times New Roman"/>
                <a:ea typeface="宋体"/>
                <a:cs typeface="Times New Roman" panose="02020603050405020304" pitchFamily="18" charset="0"/>
              </a:rPr>
              <a:t>授予了如</a:t>
            </a:r>
            <a:r>
              <a:rPr kumimoji="1" lang="en-US" altLang="zh-CN" sz="2400" b="1" i="0" u="none" strike="noStrike" kern="0" cap="none" spc="0" normalizeH="0" baseline="0" noProof="0" dirty="0">
                <a:ln>
                  <a:noFill/>
                </a:ln>
                <a:solidFill>
                  <a:srgbClr val="FF0000"/>
                </a:solidFill>
                <a:effectLst/>
                <a:uLnTx/>
                <a:uFillTx/>
                <a:latin typeface="Times New Roman"/>
                <a:ea typeface="宋体"/>
                <a:cs typeface="+mn-cs"/>
              </a:rPr>
              <a:t>Atmel</a:t>
            </a:r>
            <a:r>
              <a:rPr kumimoji="1" lang="zh-CN" altLang="zh-CN" sz="2400" b="1" i="0" u="none" strike="noStrike" kern="0" cap="none" spc="0" normalizeH="0" baseline="0" noProof="0" dirty="0">
                <a:ln>
                  <a:noFill/>
                </a:ln>
                <a:solidFill>
                  <a:srgbClr val="000000"/>
                </a:solidFill>
                <a:effectLst/>
                <a:uLnTx/>
                <a:uFillTx/>
                <a:latin typeface="Times New Roman"/>
                <a:ea typeface="宋体"/>
                <a:cs typeface="Times New Roman" panose="02020603050405020304" pitchFamily="18" charset="0"/>
              </a:rPr>
              <a:t>（爱特梅尔）</a:t>
            </a:r>
            <a:r>
              <a:rPr kumimoji="1" lang="en-US" altLang="zh-CN" sz="2400" b="1" i="0" u="none" strike="noStrike" kern="0" cap="none" spc="0" normalizeH="0" baseline="0" noProof="0" dirty="0">
                <a:ln>
                  <a:noFill/>
                </a:ln>
                <a:solidFill>
                  <a:srgbClr val="000000"/>
                </a:solidFill>
                <a:effectLst/>
                <a:uLnTx/>
                <a:uFillTx/>
                <a:latin typeface="Times New Roman"/>
                <a:ea typeface="宋体"/>
                <a:cs typeface="+mn-cs"/>
              </a:rPr>
              <a:t> </a:t>
            </a:r>
            <a:r>
              <a:rPr kumimoji="1" lang="zh-CN" altLang="zh-CN" sz="2400" b="1" i="0" u="none" strike="noStrike" kern="0" cap="none" spc="0" normalizeH="0" baseline="0" noProof="0" dirty="0">
                <a:ln>
                  <a:noFill/>
                </a:ln>
                <a:solidFill>
                  <a:srgbClr val="000000"/>
                </a:solidFill>
                <a:effectLst/>
                <a:uLnTx/>
                <a:uFillTx/>
                <a:latin typeface="Times New Roman"/>
                <a:ea typeface="宋体"/>
                <a:cs typeface="Times New Roman" panose="02020603050405020304" pitchFamily="18" charset="0"/>
              </a:rPr>
              <a:t>、</a:t>
            </a:r>
            <a:r>
              <a:rPr kumimoji="1" lang="en-US" altLang="zh-CN" sz="2400" b="1" i="0" u="none" strike="noStrike" kern="0" cap="none" spc="0" normalizeH="0" baseline="0" noProof="0" dirty="0">
                <a:ln>
                  <a:noFill/>
                </a:ln>
                <a:solidFill>
                  <a:srgbClr val="FF0000"/>
                </a:solidFill>
                <a:effectLst/>
                <a:uLnTx/>
                <a:uFillTx/>
                <a:latin typeface="Times New Roman"/>
                <a:ea typeface="宋体"/>
                <a:cs typeface="+mn-cs"/>
              </a:rPr>
              <a:t>Philips</a:t>
            </a:r>
            <a:r>
              <a:rPr kumimoji="1" lang="zh-CN" altLang="zh-CN" sz="2400" b="1" i="0" u="none" strike="noStrike" kern="0" cap="none" spc="0" normalizeH="0" baseline="0" noProof="0" dirty="0">
                <a:ln>
                  <a:noFill/>
                </a:ln>
                <a:solidFill>
                  <a:srgbClr val="000000"/>
                </a:solidFill>
                <a:effectLst/>
                <a:uLnTx/>
                <a:uFillTx/>
                <a:latin typeface="Times New Roman"/>
                <a:ea typeface="宋体"/>
                <a:cs typeface="Times New Roman" panose="02020603050405020304" pitchFamily="18" charset="0"/>
              </a:rPr>
              <a:t>（菲利浦）、</a:t>
            </a:r>
            <a:r>
              <a:rPr kumimoji="1" lang="en-US" altLang="zh-CN" sz="2400" b="1" i="0" u="none" strike="noStrike" kern="0" cap="none" spc="0" normalizeH="0" baseline="0" noProof="0" dirty="0" err="1">
                <a:ln>
                  <a:noFill/>
                </a:ln>
                <a:solidFill>
                  <a:srgbClr val="FF0000"/>
                </a:solidFill>
                <a:effectLst/>
                <a:uLnTx/>
                <a:uFillTx/>
                <a:latin typeface="Times New Roman"/>
                <a:ea typeface="宋体"/>
                <a:cs typeface="+mn-cs"/>
              </a:rPr>
              <a:t>Cygnal</a:t>
            </a:r>
            <a:r>
              <a:rPr kumimoji="1" lang="zh-CN" altLang="zh-CN" sz="2400" b="1" i="0" u="none" strike="noStrike" kern="0" cap="none" spc="0" normalizeH="0" baseline="0" noProof="0" dirty="0">
                <a:ln>
                  <a:noFill/>
                </a:ln>
                <a:solidFill>
                  <a:srgbClr val="000000"/>
                </a:solidFill>
                <a:effectLst/>
                <a:uLnTx/>
                <a:uFillTx/>
                <a:latin typeface="Times New Roman"/>
                <a:ea typeface="宋体"/>
                <a:cs typeface="Times New Roman" panose="02020603050405020304" pitchFamily="18" charset="0"/>
              </a:rPr>
              <a:t>（新华龙）、</a:t>
            </a:r>
            <a:r>
              <a:rPr kumimoji="1" lang="en-US" altLang="zh-CN" sz="2400" b="1" i="0" u="none" strike="noStrike" kern="0" cap="none" spc="0" normalizeH="0" baseline="0" noProof="0" dirty="0">
                <a:ln>
                  <a:noFill/>
                </a:ln>
                <a:solidFill>
                  <a:srgbClr val="FF0000"/>
                </a:solidFill>
                <a:effectLst/>
                <a:uLnTx/>
                <a:uFillTx/>
                <a:latin typeface="Times New Roman"/>
                <a:ea typeface="宋体"/>
                <a:cs typeface="+mn-cs"/>
              </a:rPr>
              <a:t>Adi</a:t>
            </a:r>
            <a:r>
              <a:rPr kumimoji="1" lang="zh-CN" altLang="en-US" sz="2400" b="1" i="0" u="none" strike="noStrike" kern="0" cap="none" spc="0" normalizeH="0" baseline="0" noProof="0" dirty="0">
                <a:ln>
                  <a:noFill/>
                </a:ln>
                <a:solidFill>
                  <a:srgbClr val="000000"/>
                </a:solidFill>
                <a:effectLst/>
                <a:uLnTx/>
                <a:uFillTx/>
                <a:latin typeface="Times New Roman"/>
                <a:ea typeface="宋体"/>
                <a:cs typeface="Times New Roman" panose="02020603050405020304" pitchFamily="18" charset="0"/>
              </a:rPr>
              <a:t>（亚德诺）</a:t>
            </a:r>
            <a:r>
              <a:rPr kumimoji="1" lang="zh-CN" altLang="zh-CN" sz="2400" b="1" i="0" u="none" strike="noStrike" kern="0" cap="none" spc="0" normalizeH="0" baseline="0" noProof="0" dirty="0">
                <a:ln>
                  <a:noFill/>
                </a:ln>
                <a:solidFill>
                  <a:srgbClr val="000000"/>
                </a:solidFill>
                <a:effectLst/>
                <a:uLnTx/>
                <a:uFillTx/>
                <a:latin typeface="Times New Roman"/>
                <a:ea typeface="宋体"/>
                <a:cs typeface="Times New Roman" panose="02020603050405020304" pitchFamily="18" charset="0"/>
              </a:rPr>
              <a:t>、</a:t>
            </a:r>
            <a:r>
              <a:rPr kumimoji="1" lang="en-US" altLang="zh-CN" sz="2400" b="1" i="0" u="none" strike="noStrike" kern="0" cap="none" spc="0" normalizeH="0" baseline="0" noProof="0" dirty="0">
                <a:ln>
                  <a:noFill/>
                </a:ln>
                <a:solidFill>
                  <a:srgbClr val="FF0000"/>
                </a:solidFill>
                <a:effectLst/>
                <a:uLnTx/>
                <a:uFillTx/>
                <a:latin typeface="Times New Roman"/>
                <a:ea typeface="宋体"/>
                <a:cs typeface="+mn-cs"/>
              </a:rPr>
              <a:t>Winbond</a:t>
            </a:r>
            <a:r>
              <a:rPr kumimoji="1" lang="zh-CN" altLang="zh-CN" sz="2400" b="1" i="0" u="none" strike="noStrike" kern="0" cap="none" spc="0" normalizeH="0" baseline="0" noProof="0" dirty="0">
                <a:ln>
                  <a:noFill/>
                </a:ln>
                <a:solidFill>
                  <a:srgbClr val="000000"/>
                </a:solidFill>
                <a:effectLst/>
                <a:uLnTx/>
                <a:uFillTx/>
                <a:latin typeface="Times New Roman"/>
                <a:ea typeface="宋体"/>
                <a:cs typeface="Times New Roman" panose="02020603050405020304" pitchFamily="18" charset="0"/>
              </a:rPr>
              <a:t>（华邦）等公司。</a:t>
            </a:r>
            <a:endParaRPr kumimoji="1" lang="en-US" altLang="zh-CN" sz="2400" b="1" i="0" u="none" strike="noStrike" kern="0" cap="none" spc="0" normalizeH="0" baseline="0" noProof="0" dirty="0">
              <a:ln>
                <a:noFill/>
              </a:ln>
              <a:solidFill>
                <a:srgbClr val="000000"/>
              </a:solidFill>
              <a:effectLst/>
              <a:uLnTx/>
              <a:uFillTx/>
              <a:latin typeface="Times New Roman"/>
              <a:ea typeface="宋体"/>
              <a:cs typeface="Times New Roman" panose="02020603050405020304" pitchFamily="18" charset="0"/>
            </a:endParaRPr>
          </a:p>
          <a:p>
            <a:pPr marL="0" marR="0" lvl="0" indent="0" algn="l" defTabSz="914400" rtl="0" eaLnBrk="0" fontAlgn="base" latinLnBrk="0" hangingPunct="0">
              <a:lnSpc>
                <a:spcPct val="120000"/>
              </a:lnSpc>
              <a:spcBef>
                <a:spcPct val="20000"/>
              </a:spcBef>
              <a:spcAft>
                <a:spcPct val="0"/>
              </a:spcAft>
              <a:buClrTx/>
              <a:buSzTx/>
              <a:buFontTx/>
              <a:buNone/>
              <a:tabLst/>
              <a:defRPr/>
            </a:pPr>
            <a:r>
              <a:rPr kumimoji="1" lang="zh-CN" altLang="zh-CN" sz="2400" b="1" i="0" u="none" strike="noStrike" kern="0" cap="none" spc="0" normalizeH="0" baseline="0" noProof="0" dirty="0">
                <a:ln>
                  <a:noFill/>
                </a:ln>
                <a:solidFill>
                  <a:srgbClr val="000000"/>
                </a:solidFill>
                <a:effectLst/>
                <a:uLnTx/>
                <a:uFillTx/>
                <a:latin typeface="Times New Roman"/>
                <a:ea typeface="宋体"/>
                <a:cs typeface="Times New Roman" panose="02020603050405020304" pitchFamily="18" charset="0"/>
              </a:rPr>
              <a:t>这些公司在</a:t>
            </a:r>
            <a:r>
              <a:rPr kumimoji="1" lang="en-US" altLang="zh-CN" sz="2400" b="1" i="0" u="none" strike="noStrike" kern="0" cap="none" spc="0" normalizeH="0" baseline="0" noProof="0" dirty="0">
                <a:ln>
                  <a:noFill/>
                </a:ln>
                <a:solidFill>
                  <a:srgbClr val="000000"/>
                </a:solidFill>
                <a:effectLst/>
                <a:uLnTx/>
                <a:uFillTx/>
                <a:latin typeface="Times New Roman"/>
                <a:ea typeface="宋体"/>
                <a:cs typeface="Times New Roman" panose="02020603050405020304" pitchFamily="18" charset="0"/>
              </a:rPr>
              <a:t>MCS-51</a:t>
            </a:r>
            <a:r>
              <a:rPr kumimoji="1" lang="zh-CN" altLang="zh-CN" sz="2400" b="1" i="0" u="none" strike="noStrike" kern="0" cap="none" spc="0" normalizeH="0" baseline="0" noProof="0" dirty="0">
                <a:ln>
                  <a:noFill/>
                </a:ln>
                <a:solidFill>
                  <a:srgbClr val="000000"/>
                </a:solidFill>
                <a:effectLst/>
                <a:uLnTx/>
                <a:uFillTx/>
                <a:latin typeface="Times New Roman"/>
                <a:ea typeface="宋体"/>
                <a:cs typeface="Times New Roman" panose="02020603050405020304" pitchFamily="18" charset="0"/>
              </a:rPr>
              <a:t>基本结构（</a:t>
            </a:r>
            <a:r>
              <a:rPr kumimoji="1" lang="en-US" altLang="zh-CN" sz="2400" b="1" i="0" u="none" strike="noStrike" kern="0" cap="none" spc="0" normalizeH="0" baseline="0" noProof="0" dirty="0">
                <a:ln>
                  <a:noFill/>
                </a:ln>
                <a:solidFill>
                  <a:srgbClr val="000000"/>
                </a:solidFill>
                <a:effectLst/>
                <a:uLnTx/>
                <a:uFillTx/>
                <a:latin typeface="Times New Roman"/>
                <a:ea typeface="宋体"/>
                <a:cs typeface="Times New Roman" panose="02020603050405020304" pitchFamily="18" charset="0"/>
              </a:rPr>
              <a:t>51</a:t>
            </a:r>
            <a:r>
              <a:rPr kumimoji="1" lang="zh-CN" altLang="zh-CN" sz="2400" b="1" i="0" u="none" strike="noStrike" kern="0" cap="none" spc="0" normalizeH="0" baseline="0" noProof="0" dirty="0">
                <a:ln>
                  <a:noFill/>
                </a:ln>
                <a:solidFill>
                  <a:srgbClr val="000000"/>
                </a:solidFill>
                <a:effectLst/>
                <a:uLnTx/>
                <a:uFillTx/>
                <a:latin typeface="Times New Roman"/>
                <a:ea typeface="宋体"/>
                <a:cs typeface="Times New Roman" panose="02020603050405020304" pitchFamily="18" charset="0"/>
              </a:rPr>
              <a:t>内核）的基础上进行了功能模块的扩展，形成了集成度更高、功能和市场竞争力更强的兼容机产品，它们连同</a:t>
            </a:r>
            <a:r>
              <a:rPr kumimoji="1" lang="en-US" altLang="zh-CN" sz="2400" b="1" i="0" u="none" strike="noStrike" kern="0" cap="none" spc="0" normalizeH="0" baseline="0" noProof="0" dirty="0">
                <a:ln>
                  <a:noFill/>
                </a:ln>
                <a:solidFill>
                  <a:srgbClr val="000000"/>
                </a:solidFill>
                <a:effectLst/>
                <a:uLnTx/>
                <a:uFillTx/>
                <a:latin typeface="Times New Roman"/>
                <a:ea typeface="宋体"/>
                <a:cs typeface="+mn-cs"/>
              </a:rPr>
              <a:t>MCS-51</a:t>
            </a:r>
            <a:r>
              <a:rPr kumimoji="1" lang="zh-CN" altLang="zh-CN" sz="2400" b="1" i="0" u="none" strike="noStrike" kern="0" cap="none" spc="0" normalizeH="0" baseline="0" noProof="0" dirty="0">
                <a:ln>
                  <a:noFill/>
                </a:ln>
                <a:solidFill>
                  <a:srgbClr val="000000"/>
                </a:solidFill>
                <a:effectLst/>
                <a:uLnTx/>
                <a:uFillTx/>
                <a:latin typeface="Times New Roman"/>
                <a:ea typeface="宋体"/>
                <a:cs typeface="Times New Roman" panose="02020603050405020304" pitchFamily="18" charset="0"/>
              </a:rPr>
              <a:t>一起都被统称为</a:t>
            </a:r>
            <a:r>
              <a:rPr kumimoji="1" lang="en-US" altLang="zh-CN" sz="2400" b="1" i="0" u="none" strike="noStrike" kern="0" cap="none" spc="0" normalizeH="0" baseline="0" noProof="0" dirty="0">
                <a:ln>
                  <a:noFill/>
                </a:ln>
                <a:solidFill>
                  <a:srgbClr val="000000"/>
                </a:solidFill>
                <a:effectLst/>
                <a:uLnTx/>
                <a:uFillTx/>
                <a:latin typeface="Times New Roman"/>
                <a:ea typeface="宋体"/>
                <a:cs typeface="+mn-cs"/>
              </a:rPr>
              <a:t>51</a:t>
            </a:r>
            <a:r>
              <a:rPr kumimoji="1" lang="zh-CN" altLang="zh-CN" sz="2400" b="1" i="0" u="none" strike="noStrike" kern="0" cap="none" spc="0" normalizeH="0" baseline="0" noProof="0" dirty="0">
                <a:ln>
                  <a:noFill/>
                </a:ln>
                <a:solidFill>
                  <a:srgbClr val="000000"/>
                </a:solidFill>
                <a:effectLst/>
                <a:uLnTx/>
                <a:uFillTx/>
                <a:latin typeface="Times New Roman"/>
                <a:ea typeface="宋体"/>
                <a:cs typeface="Times New Roman" panose="02020603050405020304" pitchFamily="18" charset="0"/>
              </a:rPr>
              <a:t>系列单片机。</a:t>
            </a:r>
            <a:endParaRPr kumimoji="1" lang="en-US" altLang="zh-CN" sz="2400" b="1" i="0" u="none" strike="noStrike" kern="0" cap="none" spc="0" normalizeH="0" baseline="0" noProof="0" dirty="0">
              <a:ln>
                <a:noFill/>
              </a:ln>
              <a:solidFill>
                <a:srgbClr val="000000"/>
              </a:solidFill>
              <a:effectLst/>
              <a:uLnTx/>
              <a:uFillTx/>
              <a:latin typeface="Times New Roman"/>
              <a:ea typeface="宋体"/>
              <a:cs typeface="Times New Roman" panose="02020603050405020304" pitchFamily="18" charset="0"/>
            </a:endParaRPr>
          </a:p>
        </p:txBody>
      </p:sp>
    </p:spTree>
    <p:extLst>
      <p:ext uri="{BB962C8B-B14F-4D97-AF65-F5344CB8AC3E}">
        <p14:creationId xmlns:p14="http://schemas.microsoft.com/office/powerpoint/2010/main" val="3586732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ED7FD531-65FD-418C-90D1-79355B27BC53}"/>
              </a:ext>
            </a:extLst>
          </p:cNvPr>
          <p:cNvSpPr>
            <a:spLocks noGrp="1"/>
          </p:cNvSpPr>
          <p:nvPr>
            <p:ph type="ftr" sz="quarter" idx="10"/>
          </p:nvPr>
        </p:nvSpPr>
        <p:spPr/>
        <p:txBody>
          <a:bodyPr/>
          <a:lstStyle/>
          <a:p>
            <a:pPr>
              <a:defRPr/>
            </a:pPr>
            <a:r>
              <a:rPr lang="zh-CN" altLang="en-US"/>
              <a:t>河北工业大学</a:t>
            </a:r>
            <a:endParaRPr lang="en-US" altLang="zh-CN"/>
          </a:p>
        </p:txBody>
      </p:sp>
      <p:sp>
        <p:nvSpPr>
          <p:cNvPr id="4" name="内容占位符 8">
            <a:extLst>
              <a:ext uri="{FF2B5EF4-FFF2-40B4-BE49-F238E27FC236}">
                <a16:creationId xmlns:a16="http://schemas.microsoft.com/office/drawing/2014/main" id="{3E9C636B-6513-452F-B98D-7422A8046386}"/>
              </a:ext>
            </a:extLst>
          </p:cNvPr>
          <p:cNvSpPr txBox="1">
            <a:spLocks noChangeArrowheads="1"/>
          </p:cNvSpPr>
          <p:nvPr/>
        </p:nvSpPr>
        <p:spPr bwMode="auto">
          <a:xfrm>
            <a:off x="471488" y="1560513"/>
            <a:ext cx="7954962" cy="428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1" lang="zh-CN" altLang="zh-CN" sz="2800" b="1" i="0" u="none" strike="noStrike" kern="0" cap="none" spc="0" normalizeH="0" baseline="0" noProof="0" dirty="0">
                <a:ln>
                  <a:noFill/>
                </a:ln>
                <a:solidFill>
                  <a:srgbClr val="000000"/>
                </a:solidFill>
                <a:effectLst/>
                <a:uLnTx/>
                <a:uFillTx/>
                <a:latin typeface="Times New Roman"/>
                <a:ea typeface="宋体"/>
                <a:cs typeface="Times New Roman" panose="02020603050405020304" pitchFamily="18" charset="0"/>
              </a:rPr>
              <a:t>目前知名度很高的品牌，如</a:t>
            </a:r>
            <a:r>
              <a:rPr kumimoji="1" lang="zh-CN" altLang="en-US" sz="2800" b="1" i="0" u="none" strike="noStrike" kern="0" cap="none" spc="0" normalizeH="0" baseline="0" noProof="0" dirty="0">
                <a:ln>
                  <a:noFill/>
                </a:ln>
                <a:solidFill>
                  <a:srgbClr val="000000"/>
                </a:solidFill>
                <a:effectLst/>
                <a:uLnTx/>
                <a:uFillTx/>
                <a:latin typeface="Times New Roman"/>
                <a:ea typeface="宋体"/>
                <a:cs typeface="Times New Roman" panose="02020603050405020304" pitchFamily="18" charset="0"/>
              </a:rPr>
              <a:t>：</a:t>
            </a:r>
            <a:endParaRPr kumimoji="1" lang="en-US" altLang="zh-CN" sz="2800" b="1" i="0" u="none" strike="noStrike" kern="0" cap="none" spc="0" normalizeH="0" baseline="0" noProof="0" dirty="0">
              <a:ln>
                <a:noFill/>
              </a:ln>
              <a:solidFill>
                <a:srgbClr val="000000"/>
              </a:solidFill>
              <a:effectLst/>
              <a:uLnTx/>
              <a:uFillTx/>
              <a:latin typeface="Times New Roman"/>
              <a:ea typeface="宋体"/>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1" lang="en-US" altLang="zh-CN" sz="2400" b="1" i="0" u="none" strike="noStrike" kern="0" cap="none" spc="0" normalizeH="0" baseline="0" noProof="0" dirty="0">
                <a:ln>
                  <a:noFill/>
                </a:ln>
                <a:solidFill>
                  <a:srgbClr val="FF0000"/>
                </a:solidFill>
                <a:effectLst/>
                <a:uLnTx/>
                <a:uFillTx/>
                <a:latin typeface="Times New Roman"/>
                <a:ea typeface="宋体"/>
                <a:cs typeface="+mn-cs"/>
              </a:rPr>
              <a:t>      </a:t>
            </a:r>
            <a:r>
              <a:rPr kumimoji="1" lang="en-US" altLang="zh-CN" sz="2400" b="1" i="0" u="none" strike="noStrike" kern="0" cap="none" spc="0" normalizeH="0" baseline="0" noProof="0" dirty="0">
                <a:ln>
                  <a:noFill/>
                </a:ln>
                <a:effectLst/>
                <a:uLnTx/>
                <a:uFillTx/>
                <a:latin typeface="Times New Roman"/>
                <a:ea typeface="宋体"/>
                <a:cs typeface="+mn-cs"/>
              </a:rPr>
              <a:t>Atmel </a:t>
            </a:r>
            <a:r>
              <a:rPr kumimoji="1" lang="zh-CN" altLang="zh-CN" sz="2400" b="1" i="0" u="none" strike="noStrike" kern="0" cap="none" spc="0" normalizeH="0" baseline="0" noProof="0" dirty="0">
                <a:ln>
                  <a:noFill/>
                </a:ln>
                <a:effectLst/>
                <a:uLnTx/>
                <a:uFillTx/>
                <a:latin typeface="Times New Roman"/>
                <a:ea typeface="宋体"/>
                <a:cs typeface="Times New Roman" panose="02020603050405020304" pitchFamily="18" charset="0"/>
              </a:rPr>
              <a:t>公司的</a:t>
            </a:r>
            <a:r>
              <a:rPr kumimoji="1" lang="en-US" altLang="zh-CN" sz="2400" b="1" i="0" u="none" strike="noStrike" kern="0" cap="none" spc="0" normalizeH="0" baseline="0" noProof="0" dirty="0">
                <a:ln>
                  <a:noFill/>
                </a:ln>
                <a:effectLst/>
                <a:uLnTx/>
                <a:uFillTx/>
                <a:latin typeface="Times New Roman"/>
                <a:ea typeface="宋体"/>
                <a:cs typeface="+mn-cs"/>
              </a:rPr>
              <a:t>AT89C51</a:t>
            </a:r>
            <a:r>
              <a:rPr kumimoji="1" lang="zh-CN" altLang="zh-CN" sz="2400" b="1" i="0" u="none" strike="noStrike" kern="0" cap="none" spc="0" normalizeH="0" baseline="0" noProof="0" dirty="0">
                <a:ln>
                  <a:noFill/>
                </a:ln>
                <a:effectLst/>
                <a:uLnTx/>
                <a:uFillTx/>
                <a:latin typeface="Times New Roman"/>
                <a:ea typeface="宋体"/>
                <a:cs typeface="Times New Roman" panose="02020603050405020304" pitchFamily="18" charset="0"/>
              </a:rPr>
              <a:t>、</a:t>
            </a:r>
            <a:r>
              <a:rPr kumimoji="1" lang="en-US" altLang="zh-CN" sz="2400" b="1" i="0" u="none" strike="noStrike" kern="0" cap="none" spc="0" normalizeH="0" baseline="0" noProof="0" dirty="0">
                <a:ln>
                  <a:noFill/>
                </a:ln>
                <a:effectLst/>
                <a:uLnTx/>
                <a:uFillTx/>
                <a:latin typeface="Times New Roman"/>
                <a:ea typeface="宋体"/>
                <a:cs typeface="+mn-cs"/>
              </a:rPr>
              <a:t>AT89S52</a:t>
            </a:r>
            <a:r>
              <a:rPr kumimoji="1" lang="zh-CN" altLang="zh-CN" sz="2400" b="1" i="0" u="none" strike="noStrike" kern="0" cap="none" spc="0" normalizeH="0" baseline="0" noProof="0" dirty="0">
                <a:ln>
                  <a:noFill/>
                </a:ln>
                <a:effectLst/>
                <a:uLnTx/>
                <a:uFillTx/>
                <a:latin typeface="Times New Roman"/>
                <a:ea typeface="宋体"/>
                <a:cs typeface="Times New Roman" panose="02020603050405020304" pitchFamily="18" charset="0"/>
              </a:rPr>
              <a:t>、</a:t>
            </a:r>
            <a:r>
              <a:rPr kumimoji="1" lang="en-US" altLang="zh-CN" sz="2400" b="1" i="0" u="none" strike="noStrike" kern="0" cap="none" spc="0" normalizeH="0" baseline="0" noProof="0" dirty="0">
                <a:ln>
                  <a:noFill/>
                </a:ln>
                <a:effectLst/>
                <a:uLnTx/>
                <a:uFillTx/>
                <a:latin typeface="Times New Roman"/>
                <a:ea typeface="宋体"/>
                <a:cs typeface="+mn-cs"/>
              </a:rPr>
              <a:t>AT89C2051</a:t>
            </a:r>
            <a:r>
              <a:rPr kumimoji="1" lang="zh-CN" altLang="zh-CN" sz="2400" b="1" i="0" u="none" strike="noStrike" kern="0" cap="none" spc="0" normalizeH="0" baseline="0" noProof="0" dirty="0">
                <a:ln>
                  <a:noFill/>
                </a:ln>
                <a:effectLst/>
                <a:uLnTx/>
                <a:uFillTx/>
                <a:latin typeface="Times New Roman"/>
                <a:ea typeface="宋体"/>
                <a:cs typeface="Times New Roman" panose="02020603050405020304" pitchFamily="18" charset="0"/>
              </a:rPr>
              <a:t>等品种</a:t>
            </a:r>
            <a:endParaRPr kumimoji="1" lang="en-US" altLang="zh-CN" sz="2400" b="1" i="0" u="none" strike="noStrike" kern="0" cap="none" spc="0" normalizeH="0" baseline="0" noProof="0" dirty="0">
              <a:ln>
                <a:noFill/>
              </a:ln>
              <a:effectLst/>
              <a:uLnTx/>
              <a:uFillTx/>
              <a:latin typeface="Times New Roman"/>
              <a:ea typeface="宋体"/>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1" lang="en-US" altLang="zh-CN" sz="2400" b="1" i="0" u="none" strike="noStrike" kern="0" cap="none" spc="0" normalizeH="0" baseline="0" noProof="0" dirty="0">
                <a:ln>
                  <a:noFill/>
                </a:ln>
                <a:effectLst/>
                <a:uLnTx/>
                <a:uFillTx/>
                <a:latin typeface="Times New Roman"/>
                <a:ea typeface="宋体"/>
                <a:cs typeface="+mn-cs"/>
              </a:rPr>
              <a:t>      Winbond</a:t>
            </a:r>
            <a:r>
              <a:rPr kumimoji="1" lang="zh-CN" altLang="zh-CN" sz="2400" b="1" i="0" u="none" strike="noStrike" kern="0" cap="none" spc="0" normalizeH="0" baseline="0" noProof="0" dirty="0">
                <a:ln>
                  <a:noFill/>
                </a:ln>
                <a:effectLst/>
                <a:uLnTx/>
                <a:uFillTx/>
                <a:latin typeface="Times New Roman"/>
                <a:ea typeface="宋体"/>
                <a:cs typeface="Times New Roman" panose="02020603050405020304" pitchFamily="18" charset="0"/>
              </a:rPr>
              <a:t>公司</a:t>
            </a:r>
            <a:r>
              <a:rPr kumimoji="1" lang="en-US" altLang="zh-CN" sz="2400" b="1" i="0" u="none" strike="noStrike" kern="0" cap="none" spc="0" normalizeH="0" baseline="0" noProof="0" dirty="0">
                <a:ln>
                  <a:noFill/>
                </a:ln>
                <a:effectLst/>
                <a:uLnTx/>
                <a:uFillTx/>
                <a:latin typeface="Times New Roman"/>
                <a:ea typeface="宋体"/>
                <a:cs typeface="+mn-cs"/>
              </a:rPr>
              <a:t> </a:t>
            </a:r>
            <a:r>
              <a:rPr kumimoji="1" lang="zh-CN" altLang="zh-CN" sz="2400" b="1" i="0" u="none" strike="noStrike" kern="0" cap="none" spc="0" normalizeH="0" baseline="0" noProof="0" dirty="0">
                <a:ln>
                  <a:noFill/>
                </a:ln>
                <a:effectLst/>
                <a:uLnTx/>
                <a:uFillTx/>
                <a:latin typeface="Times New Roman"/>
                <a:ea typeface="宋体"/>
                <a:cs typeface="Times New Roman" panose="02020603050405020304" pitchFamily="18" charset="0"/>
              </a:rPr>
              <a:t>的</a:t>
            </a:r>
            <a:r>
              <a:rPr kumimoji="1" lang="en-US" altLang="zh-CN" sz="2400" b="1" i="0" u="none" strike="noStrike" kern="0" cap="none" spc="0" normalizeH="0" baseline="0" noProof="0" dirty="0">
                <a:ln>
                  <a:noFill/>
                </a:ln>
                <a:effectLst/>
                <a:uLnTx/>
                <a:uFillTx/>
                <a:latin typeface="Times New Roman"/>
                <a:ea typeface="宋体"/>
                <a:cs typeface="+mn-cs"/>
              </a:rPr>
              <a:t>78C52</a:t>
            </a:r>
            <a:r>
              <a:rPr kumimoji="1" lang="zh-CN" altLang="zh-CN" sz="2400" b="1" i="0" u="none" strike="noStrike" kern="0" cap="none" spc="0" normalizeH="0" baseline="0" noProof="0" dirty="0">
                <a:ln>
                  <a:noFill/>
                </a:ln>
                <a:effectLst/>
                <a:uLnTx/>
                <a:uFillTx/>
                <a:latin typeface="Times New Roman"/>
                <a:ea typeface="宋体"/>
                <a:cs typeface="Times New Roman" panose="02020603050405020304" pitchFamily="18" charset="0"/>
              </a:rPr>
              <a:t>、</a:t>
            </a:r>
            <a:r>
              <a:rPr kumimoji="1" lang="en-US" altLang="zh-CN" sz="2400" b="1" i="0" u="none" strike="noStrike" kern="0" cap="none" spc="0" normalizeH="0" baseline="0" noProof="0" dirty="0">
                <a:ln>
                  <a:noFill/>
                </a:ln>
                <a:effectLst/>
                <a:uLnTx/>
                <a:uFillTx/>
                <a:latin typeface="Times New Roman"/>
                <a:ea typeface="宋体"/>
                <a:cs typeface="+mn-cs"/>
              </a:rPr>
              <a:t>77E58 </a:t>
            </a:r>
            <a:r>
              <a:rPr kumimoji="1" lang="zh-CN" altLang="zh-CN" sz="2400" b="1" i="0" u="none" strike="noStrike" kern="0" cap="none" spc="0" normalizeH="0" baseline="0" noProof="0" dirty="0">
                <a:ln>
                  <a:noFill/>
                </a:ln>
                <a:effectLst/>
                <a:uLnTx/>
                <a:uFillTx/>
                <a:latin typeface="Times New Roman"/>
                <a:ea typeface="宋体"/>
                <a:cs typeface="Times New Roman" panose="02020603050405020304" pitchFamily="18" charset="0"/>
              </a:rPr>
              <a:t>等品种</a:t>
            </a:r>
            <a:endParaRPr kumimoji="1" lang="en-US" altLang="zh-CN" sz="2400" b="1" i="0" u="none" strike="noStrike" kern="0" cap="none" spc="0" normalizeH="0" baseline="0" noProof="0" dirty="0">
              <a:ln>
                <a:noFill/>
              </a:ln>
              <a:effectLst/>
              <a:uLnTx/>
              <a:uFillTx/>
              <a:latin typeface="Times New Roman"/>
              <a:ea typeface="宋体"/>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1" lang="en-US" altLang="zh-CN" sz="2400" b="1" i="0" u="none" strike="noStrike" kern="0" cap="none" spc="0" normalizeH="0" baseline="0" noProof="0" dirty="0">
                <a:ln>
                  <a:noFill/>
                </a:ln>
                <a:effectLst/>
                <a:uLnTx/>
                <a:uFillTx/>
                <a:latin typeface="Times New Roman"/>
                <a:ea typeface="宋体"/>
                <a:cs typeface="Times New Roman" panose="02020603050405020304" pitchFamily="18" charset="0"/>
              </a:rPr>
              <a:t>      </a:t>
            </a:r>
            <a:r>
              <a:rPr kumimoji="1" lang="zh-CN" altLang="zh-CN" sz="2400" b="1" i="0" u="none" strike="noStrike" kern="0" cap="none" spc="0" normalizeH="0" baseline="0" noProof="0" dirty="0">
                <a:ln>
                  <a:noFill/>
                </a:ln>
                <a:effectLst/>
                <a:uLnTx/>
                <a:uFillTx/>
                <a:latin typeface="Times New Roman"/>
                <a:ea typeface="宋体"/>
                <a:cs typeface="Times New Roman" panose="02020603050405020304" pitchFamily="18" charset="0"/>
              </a:rPr>
              <a:t>宏晶公司的</a:t>
            </a:r>
            <a:r>
              <a:rPr kumimoji="1" lang="en-US" altLang="zh-CN" sz="2400" b="1" i="0" u="none" strike="noStrike" kern="0" cap="none" spc="0" normalizeH="0" baseline="0" noProof="0" dirty="0">
                <a:ln>
                  <a:noFill/>
                </a:ln>
                <a:effectLst/>
                <a:uLnTx/>
                <a:uFillTx/>
                <a:latin typeface="Times New Roman"/>
                <a:ea typeface="宋体"/>
                <a:cs typeface="+mn-cs"/>
              </a:rPr>
              <a:t>STC15W201S</a:t>
            </a:r>
            <a:r>
              <a:rPr kumimoji="1" lang="zh-CN" altLang="zh-CN" sz="2400" b="1" i="0" u="none" strike="noStrike" kern="0" cap="none" spc="0" normalizeH="0" baseline="0" noProof="0" dirty="0">
                <a:ln>
                  <a:noFill/>
                </a:ln>
                <a:effectLst/>
                <a:uLnTx/>
                <a:uFillTx/>
                <a:latin typeface="Times New Roman"/>
                <a:ea typeface="宋体"/>
                <a:cs typeface="Times New Roman" panose="02020603050405020304" pitchFamily="18" charset="0"/>
              </a:rPr>
              <a:t>、</a:t>
            </a:r>
            <a:r>
              <a:rPr kumimoji="1" lang="en-US" altLang="zh-CN" sz="2400" b="1" i="0" u="none" strike="noStrike" kern="0" cap="none" spc="0" normalizeH="0" baseline="0" noProof="0" dirty="0">
                <a:ln>
                  <a:noFill/>
                </a:ln>
                <a:effectLst/>
                <a:uLnTx/>
                <a:uFillTx/>
                <a:latin typeface="Times New Roman"/>
                <a:ea typeface="宋体"/>
                <a:cs typeface="+mn-cs"/>
              </a:rPr>
              <a:t>STC15W401AS</a:t>
            </a:r>
            <a:r>
              <a:rPr kumimoji="1" lang="zh-CN" altLang="zh-CN" sz="2400" b="1" i="0" u="none" strike="noStrike" kern="0" cap="none" spc="0" normalizeH="0" baseline="0" noProof="0" dirty="0">
                <a:ln>
                  <a:noFill/>
                </a:ln>
                <a:effectLst/>
                <a:uLnTx/>
                <a:uFillTx/>
                <a:latin typeface="Times New Roman"/>
                <a:ea typeface="宋体"/>
                <a:cs typeface="Times New Roman" panose="02020603050405020304" pitchFamily="18" charset="0"/>
              </a:rPr>
              <a:t>等品种</a:t>
            </a:r>
            <a:endParaRPr kumimoji="1" lang="en-US" altLang="zh-CN" sz="2400" b="1" i="0" u="none" strike="noStrike" kern="0" cap="none" spc="0" normalizeH="0" baseline="0" noProof="0" dirty="0">
              <a:ln>
                <a:noFill/>
              </a:ln>
              <a:effectLst/>
              <a:uLnTx/>
              <a:uFillTx/>
              <a:latin typeface="Times New Roman"/>
              <a:ea typeface="宋体"/>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1" lang="en-US" altLang="zh-CN" sz="2400" b="1" i="0" u="none" strike="noStrike" kern="0" cap="none" spc="0" normalizeH="0" baseline="0" noProof="0" dirty="0">
                <a:ln>
                  <a:noFill/>
                </a:ln>
                <a:effectLst/>
                <a:uLnTx/>
                <a:uFillTx/>
                <a:latin typeface="Times New Roman"/>
                <a:ea typeface="宋体"/>
                <a:cs typeface="+mn-cs"/>
              </a:rPr>
              <a:t>      </a:t>
            </a:r>
            <a:r>
              <a:rPr kumimoji="1" lang="en-US" altLang="zh-CN" sz="2400" b="1" i="0" u="none" strike="noStrike" kern="0" cap="none" spc="0" normalizeH="0" baseline="0" noProof="0" dirty="0" err="1">
                <a:ln>
                  <a:noFill/>
                </a:ln>
                <a:effectLst/>
                <a:uLnTx/>
                <a:uFillTx/>
                <a:latin typeface="Times New Roman"/>
                <a:ea typeface="宋体"/>
                <a:cs typeface="+mn-cs"/>
              </a:rPr>
              <a:t>Cygnal</a:t>
            </a:r>
            <a:r>
              <a:rPr kumimoji="1" lang="zh-CN" altLang="zh-CN" sz="2400" b="1" i="0" u="none" strike="noStrike" kern="0" cap="none" spc="0" normalizeH="0" baseline="0" noProof="0" dirty="0">
                <a:ln>
                  <a:noFill/>
                </a:ln>
                <a:effectLst/>
                <a:uLnTx/>
                <a:uFillTx/>
                <a:latin typeface="Times New Roman"/>
                <a:ea typeface="宋体"/>
                <a:cs typeface="Times New Roman" panose="02020603050405020304" pitchFamily="18" charset="0"/>
              </a:rPr>
              <a:t>公司的</a:t>
            </a:r>
            <a:r>
              <a:rPr kumimoji="1" lang="en-US" altLang="zh-CN" sz="2400" b="1" i="0" u="none" strike="noStrike" kern="0" cap="none" spc="0" normalizeH="0" baseline="0" noProof="0" dirty="0">
                <a:ln>
                  <a:noFill/>
                </a:ln>
                <a:effectLst/>
                <a:uLnTx/>
                <a:uFillTx/>
                <a:latin typeface="Times New Roman"/>
                <a:ea typeface="宋体"/>
                <a:cs typeface="+mn-cs"/>
              </a:rPr>
              <a:t>C8051F020</a:t>
            </a:r>
            <a:r>
              <a:rPr kumimoji="1" lang="zh-CN" altLang="zh-CN" sz="2400" b="1" i="0" u="none" strike="noStrike" kern="0" cap="none" spc="0" normalizeH="0" baseline="0" noProof="0" dirty="0">
                <a:ln>
                  <a:noFill/>
                </a:ln>
                <a:effectLst/>
                <a:uLnTx/>
                <a:uFillTx/>
                <a:latin typeface="Times New Roman"/>
                <a:ea typeface="宋体"/>
                <a:cs typeface="Times New Roman" panose="02020603050405020304" pitchFamily="18" charset="0"/>
              </a:rPr>
              <a:t>等品种</a:t>
            </a:r>
            <a:endParaRPr kumimoji="1" lang="en-US" altLang="zh-CN" sz="2400" b="1" i="0" u="none" strike="noStrike" kern="0" cap="none" spc="0" normalizeH="0" baseline="0" noProof="0" dirty="0">
              <a:ln>
                <a:noFill/>
              </a:ln>
              <a:effectLst/>
              <a:uLnTx/>
              <a:uFillTx/>
              <a:latin typeface="Times New Roman"/>
              <a:ea typeface="宋体"/>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1" lang="en-US" altLang="zh-CN" sz="2400" b="1" i="0" u="none" strike="noStrike" kern="0" cap="none" spc="0" normalizeH="0" baseline="0" noProof="0" dirty="0">
                <a:ln>
                  <a:noFill/>
                </a:ln>
                <a:effectLst/>
                <a:uLnTx/>
                <a:uFillTx/>
                <a:latin typeface="Times New Roman"/>
                <a:ea typeface="宋体"/>
                <a:cs typeface="Times New Roman" panose="02020603050405020304" pitchFamily="18" charset="0"/>
              </a:rPr>
              <a:t>      ………</a:t>
            </a:r>
          </a:p>
        </p:txBody>
      </p:sp>
      <p:sp>
        <p:nvSpPr>
          <p:cNvPr id="5" name="文本框 4">
            <a:extLst>
              <a:ext uri="{FF2B5EF4-FFF2-40B4-BE49-F238E27FC236}">
                <a16:creationId xmlns:a16="http://schemas.microsoft.com/office/drawing/2014/main" id="{CBA05005-F850-4A51-84E1-9D83746CC564}"/>
              </a:ext>
            </a:extLst>
          </p:cNvPr>
          <p:cNvSpPr txBox="1">
            <a:spLocks noChangeArrowheads="1"/>
          </p:cNvSpPr>
          <p:nvPr/>
        </p:nvSpPr>
        <p:spPr bwMode="auto">
          <a:xfrm>
            <a:off x="609600" y="268288"/>
            <a:ext cx="25241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1" lang="en-US" altLang="zh-CN"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rPr>
              <a:t>51</a:t>
            </a:r>
            <a:r>
              <a:rPr kumimoji="1" lang="zh-CN" altLang="en-US"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rPr>
              <a:t>系列（续）</a:t>
            </a:r>
            <a:endParaRPr kumimoji="1" lang="zh-CN" altLang="en-US"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323091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文本框 2">
            <a:extLst>
              <a:ext uri="{FF2B5EF4-FFF2-40B4-BE49-F238E27FC236}">
                <a16:creationId xmlns:a16="http://schemas.microsoft.com/office/drawing/2014/main" id="{E27F283A-4F0F-499D-9732-DF41C577AD05}"/>
              </a:ext>
            </a:extLst>
          </p:cNvPr>
          <p:cNvSpPr txBox="1">
            <a:spLocks noChangeArrowheads="1"/>
          </p:cNvSpPr>
          <p:nvPr/>
        </p:nvSpPr>
        <p:spPr bwMode="auto">
          <a:xfrm>
            <a:off x="579438" y="260648"/>
            <a:ext cx="3019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b="1" dirty="0">
                <a:solidFill>
                  <a:srgbClr val="FF0000"/>
                </a:solidFill>
                <a:effectLst>
                  <a:outerShdw blurRad="38100" dist="38100" dir="2700000" algn="tl">
                    <a:srgbClr val="000000">
                      <a:alpha val="43137"/>
                    </a:srgbClr>
                  </a:outerShdw>
                </a:effectLst>
                <a:cs typeface="Times New Roman" panose="02020603050405020304" pitchFamily="18" charset="0"/>
              </a:rPr>
              <a:t>PIC</a:t>
            </a:r>
            <a:r>
              <a:rPr lang="zh-CN" altLang="en-US" b="1" dirty="0">
                <a:solidFill>
                  <a:srgbClr val="FF0000"/>
                </a:solidFill>
                <a:effectLst>
                  <a:outerShdw blurRad="38100" dist="38100" dir="2700000" algn="tl">
                    <a:srgbClr val="000000">
                      <a:alpha val="43137"/>
                    </a:srgbClr>
                  </a:outerShdw>
                </a:effectLst>
                <a:cs typeface="Times New Roman" panose="02020603050405020304" pitchFamily="18" charset="0"/>
              </a:rPr>
              <a:t>系列</a:t>
            </a:r>
            <a:endParaRPr lang="zh-CN" altLang="en-US" b="1" dirty="0">
              <a:effectLst>
                <a:outerShdw blurRad="38100" dist="38100" dir="2700000" algn="tl">
                  <a:srgbClr val="000000">
                    <a:alpha val="43137"/>
                  </a:srgbClr>
                </a:outerShdw>
              </a:effectLst>
            </a:endParaRPr>
          </a:p>
        </p:txBody>
      </p:sp>
      <p:sp>
        <p:nvSpPr>
          <p:cNvPr id="32771" name="内容占位符 3">
            <a:extLst>
              <a:ext uri="{FF2B5EF4-FFF2-40B4-BE49-F238E27FC236}">
                <a16:creationId xmlns:a16="http://schemas.microsoft.com/office/drawing/2014/main" id="{E3FFFF6C-50C6-4271-84DF-A0D474CE694F}"/>
              </a:ext>
            </a:extLst>
          </p:cNvPr>
          <p:cNvSpPr>
            <a:spLocks noGrp="1" noChangeArrowheads="1"/>
          </p:cNvSpPr>
          <p:nvPr>
            <p:ph idx="1"/>
          </p:nvPr>
        </p:nvSpPr>
        <p:spPr>
          <a:xfrm>
            <a:off x="579437" y="1412776"/>
            <a:ext cx="7864475" cy="1676400"/>
          </a:xfrm>
        </p:spPr>
        <p:txBody>
          <a:bodyPr/>
          <a:lstStyle/>
          <a:p>
            <a:pPr marL="0" indent="0" algn="just">
              <a:lnSpc>
                <a:spcPct val="120000"/>
              </a:lnSpc>
              <a:buFontTx/>
              <a:buNone/>
            </a:pPr>
            <a:r>
              <a:rPr lang="en-US" altLang="zh-CN" sz="2400" dirty="0">
                <a:latin typeface="Times New Roman" panose="02020603050405020304" pitchFamily="18" charset="0"/>
                <a:cs typeface="Times New Roman" panose="02020603050405020304" pitchFamily="18" charset="0"/>
              </a:rPr>
              <a:t>PIC</a:t>
            </a:r>
            <a:r>
              <a:rPr lang="zh-CN" altLang="zh-CN" sz="2400" dirty="0">
                <a:latin typeface="Times New Roman" panose="02020603050405020304" pitchFamily="18" charset="0"/>
                <a:cs typeface="Times New Roman" panose="02020603050405020304" pitchFamily="18" charset="0"/>
              </a:rPr>
              <a:t>单片机系列是美国</a:t>
            </a:r>
            <a:r>
              <a:rPr lang="en-US" altLang="zh-CN" sz="2400" dirty="0">
                <a:latin typeface="Times New Roman" panose="02020603050405020304" pitchFamily="18" charset="0"/>
                <a:cs typeface="Times New Roman" panose="02020603050405020304" pitchFamily="18" charset="0"/>
              </a:rPr>
              <a:t>Microchip</a:t>
            </a:r>
            <a:r>
              <a:rPr lang="zh-CN" altLang="zh-CN" sz="2400" dirty="0">
                <a:latin typeface="Times New Roman" panose="02020603050405020304" pitchFamily="18" charset="0"/>
                <a:cs typeface="Times New Roman" panose="02020603050405020304" pitchFamily="18" charset="0"/>
              </a:rPr>
              <a:t>（微芯）公司的产品，是当前市场份额增长最快的单片机之一。</a:t>
            </a:r>
            <a:r>
              <a:rPr lang="zh-CN" altLang="en-US" sz="2400" dirty="0">
                <a:latin typeface="Times New Roman" panose="02020603050405020304" pitchFamily="18" charset="0"/>
                <a:cs typeface="Times New Roman" panose="02020603050405020304" pitchFamily="18" charset="0"/>
              </a:rPr>
              <a:t>广泛应用于自动化控制</a:t>
            </a:r>
            <a:r>
              <a:rPr lang="zh-CN" altLang="zh-CN" sz="2400" dirty="0">
                <a:latin typeface="Times New Roman" panose="02020603050405020304" pitchFamily="18" charset="0"/>
                <a:cs typeface="Times New Roman" panose="02020603050405020304" pitchFamily="18" charset="0"/>
              </a:rPr>
              <a:t>、家电控制、电讯通信、智能仪器、汽车电子</a:t>
            </a:r>
            <a:r>
              <a:rPr lang="zh-CN" altLang="en-US" sz="2400" dirty="0">
                <a:latin typeface="Times New Roman" panose="02020603050405020304" pitchFamily="18" charset="0"/>
                <a:cs typeface="Times New Roman" panose="02020603050405020304" pitchFamily="18" charset="0"/>
              </a:rPr>
              <a:t>等</a:t>
            </a:r>
            <a:r>
              <a:rPr lang="zh-CN"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具有高速、低功耗和广泛的外围设备支持等特点。</a:t>
            </a:r>
            <a:endParaRPr lang="en-US" altLang="zh-CN" sz="2400" dirty="0">
              <a:latin typeface="Times New Roman" panose="02020603050405020304" pitchFamily="18" charset="0"/>
              <a:cs typeface="Times New Roman" panose="02020603050405020304" pitchFamily="18" charset="0"/>
            </a:endParaRPr>
          </a:p>
          <a:p>
            <a:pPr marL="0" indent="0" algn="just">
              <a:lnSpc>
                <a:spcPct val="120000"/>
              </a:lnSpc>
              <a:buFontTx/>
              <a:buNone/>
            </a:pPr>
            <a:endParaRPr lang="zh-CN" altLang="en-US" dirty="0">
              <a:latin typeface="Times New Roman" panose="02020603050405020304" pitchFamily="18" charset="0"/>
              <a:cs typeface="Times New Roman" panose="02020603050405020304" pitchFamily="18" charset="0"/>
            </a:endParaRPr>
          </a:p>
        </p:txBody>
      </p:sp>
      <p:pic>
        <p:nvPicPr>
          <p:cNvPr id="32772" name="Picture 2" descr="美国microchip公司 的图像结果">
            <a:extLst>
              <a:ext uri="{FF2B5EF4-FFF2-40B4-BE49-F238E27FC236}">
                <a16:creationId xmlns:a16="http://schemas.microsoft.com/office/drawing/2014/main" id="{4E5BA722-2C6E-467B-84B2-7363F1BB6B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223" y="4797152"/>
            <a:ext cx="1927225" cy="14795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2773" name="文本框 7">
            <a:extLst>
              <a:ext uri="{FF2B5EF4-FFF2-40B4-BE49-F238E27FC236}">
                <a16:creationId xmlns:a16="http://schemas.microsoft.com/office/drawing/2014/main" id="{44771898-E739-4D7A-95B4-BCE5648B4FEE}"/>
              </a:ext>
            </a:extLst>
          </p:cNvPr>
          <p:cNvSpPr txBox="1">
            <a:spLocks noChangeArrowheads="1"/>
          </p:cNvSpPr>
          <p:nvPr/>
        </p:nvSpPr>
        <p:spPr bwMode="auto">
          <a:xfrm>
            <a:off x="579438" y="3295650"/>
            <a:ext cx="7864475" cy="13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0"/>
              </a:spcBef>
              <a:buFontTx/>
              <a:buNone/>
            </a:pPr>
            <a:r>
              <a:rPr lang="en-US" altLang="zh-CN" sz="2400" b="1" dirty="0">
                <a:cs typeface="Times New Roman" panose="02020603050405020304" pitchFamily="18" charset="0"/>
              </a:rPr>
              <a:t>PIC</a:t>
            </a:r>
            <a:r>
              <a:rPr lang="zh-CN" altLang="zh-CN" sz="2400" b="1" dirty="0">
                <a:cs typeface="Times New Roman" panose="02020603050405020304" pitchFamily="18" charset="0"/>
              </a:rPr>
              <a:t>单片机目前有</a:t>
            </a:r>
            <a:r>
              <a:rPr lang="en-US" altLang="zh-CN" sz="2400" b="1" dirty="0">
                <a:cs typeface="Times New Roman" panose="02020603050405020304" pitchFamily="18" charset="0"/>
              </a:rPr>
              <a:t>8</a:t>
            </a:r>
            <a:r>
              <a:rPr lang="zh-CN" altLang="zh-CN" sz="2400" b="1" dirty="0">
                <a:cs typeface="Times New Roman" panose="02020603050405020304" pitchFamily="18" charset="0"/>
              </a:rPr>
              <a:t>位系列、</a:t>
            </a:r>
            <a:r>
              <a:rPr lang="en-US" altLang="zh-CN" sz="2400" b="1" dirty="0">
                <a:cs typeface="Times New Roman" panose="02020603050405020304" pitchFamily="18" charset="0"/>
              </a:rPr>
              <a:t>16</a:t>
            </a:r>
            <a:r>
              <a:rPr lang="zh-CN" altLang="zh-CN" sz="2400" b="1" dirty="0">
                <a:cs typeface="Times New Roman" panose="02020603050405020304" pitchFamily="18" charset="0"/>
              </a:rPr>
              <a:t>位系列和</a:t>
            </a:r>
            <a:r>
              <a:rPr lang="en-US" altLang="zh-CN" sz="2400" b="1" dirty="0">
                <a:cs typeface="Times New Roman" panose="02020603050405020304" pitchFamily="18" charset="0"/>
              </a:rPr>
              <a:t>32</a:t>
            </a:r>
            <a:r>
              <a:rPr lang="zh-CN" altLang="zh-CN" sz="2400" b="1" dirty="0">
                <a:cs typeface="Times New Roman" panose="02020603050405020304" pitchFamily="18" charset="0"/>
              </a:rPr>
              <a:t>位系列</a:t>
            </a:r>
            <a:r>
              <a:rPr lang="zh-CN" altLang="en-US" sz="2400" b="1" dirty="0">
                <a:cs typeface="Times New Roman" panose="02020603050405020304" pitchFamily="18" charset="0"/>
              </a:rPr>
              <a:t>。</a:t>
            </a:r>
            <a:endParaRPr lang="en-US" altLang="zh-CN" sz="2400" b="1" dirty="0">
              <a:cs typeface="Times New Roman" panose="02020603050405020304" pitchFamily="18" charset="0"/>
            </a:endParaRPr>
          </a:p>
          <a:p>
            <a:pPr>
              <a:lnSpc>
                <a:spcPct val="120000"/>
              </a:lnSpc>
              <a:spcBef>
                <a:spcPct val="0"/>
              </a:spcBef>
              <a:buFontTx/>
              <a:buNone/>
            </a:pPr>
            <a:r>
              <a:rPr lang="zh-CN" altLang="zh-CN" sz="2400" b="1" dirty="0">
                <a:cs typeface="Times New Roman" panose="02020603050405020304" pitchFamily="18" charset="0"/>
              </a:rPr>
              <a:t>产品可分三个级别，即基本级、中级和高级</a:t>
            </a:r>
            <a:r>
              <a:rPr lang="zh-CN" altLang="en-US" sz="2400" b="1" dirty="0">
                <a:cs typeface="Times New Roman" panose="02020603050405020304" pitchFamily="18" charset="0"/>
              </a:rPr>
              <a:t>。</a:t>
            </a:r>
            <a:endParaRPr lang="en-US" altLang="zh-CN" sz="2400" b="1" dirty="0">
              <a:cs typeface="Times New Roman" panose="02020603050405020304" pitchFamily="18" charset="0"/>
            </a:endParaRPr>
          </a:p>
          <a:p>
            <a:pPr>
              <a:lnSpc>
                <a:spcPct val="120000"/>
              </a:lnSpc>
              <a:spcBef>
                <a:spcPct val="0"/>
              </a:spcBef>
              <a:buFontTx/>
              <a:buNone/>
            </a:pPr>
            <a:endParaRPr lang="en-US" altLang="zh-CN" sz="2400" b="1" dirty="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内容占位符 3">
            <a:extLst>
              <a:ext uri="{FF2B5EF4-FFF2-40B4-BE49-F238E27FC236}">
                <a16:creationId xmlns:a16="http://schemas.microsoft.com/office/drawing/2014/main" id="{49C3C756-3265-4AAF-BC6C-594C6A712260}"/>
              </a:ext>
            </a:extLst>
          </p:cNvPr>
          <p:cNvSpPr>
            <a:spLocks noGrp="1" noChangeArrowheads="1"/>
          </p:cNvSpPr>
          <p:nvPr>
            <p:ph idx="1"/>
          </p:nvPr>
        </p:nvSpPr>
        <p:spPr>
          <a:xfrm>
            <a:off x="579438" y="1196752"/>
            <a:ext cx="7880994" cy="4752528"/>
          </a:xfrm>
        </p:spPr>
        <p:txBody>
          <a:bodyPr/>
          <a:lstStyle/>
          <a:p>
            <a:pPr algn="just">
              <a:lnSpc>
                <a:spcPct val="125000"/>
              </a:lnSpc>
              <a:spcBef>
                <a:spcPts val="0"/>
              </a:spcBef>
            </a:pPr>
            <a:r>
              <a:rPr lang="zh-CN" altLang="en-US" sz="2400" dirty="0">
                <a:latin typeface="Times New Roman" panose="02020603050405020304" pitchFamily="18" charset="0"/>
                <a:cs typeface="Times New Roman" panose="02020603050405020304" pitchFamily="18" charset="0"/>
              </a:rPr>
              <a:t>基本级系列，如</a:t>
            </a:r>
            <a:r>
              <a:rPr lang="en-US" altLang="zh-CN" sz="2400" dirty="0">
                <a:latin typeface="Times New Roman" panose="02020603050405020304" pitchFamily="18" charset="0"/>
                <a:cs typeface="Times New Roman" panose="02020603050405020304" pitchFamily="18" charset="0"/>
              </a:rPr>
              <a:t>PIC16C5X</a:t>
            </a:r>
            <a:r>
              <a:rPr lang="zh-CN" altLang="en-US" sz="2400" dirty="0">
                <a:latin typeface="Times New Roman" panose="02020603050405020304" pitchFamily="18" charset="0"/>
                <a:cs typeface="Times New Roman" panose="02020603050405020304" pitchFamily="18" charset="0"/>
              </a:rPr>
              <a:t>，价格低廉，适用于对成本要求严格的家电产品选用；</a:t>
            </a:r>
          </a:p>
          <a:p>
            <a:pPr algn="just">
              <a:lnSpc>
                <a:spcPct val="125000"/>
              </a:lnSpc>
              <a:spcBef>
                <a:spcPts val="0"/>
              </a:spcBef>
            </a:pPr>
            <a:r>
              <a:rPr lang="zh-CN" altLang="zh-CN" sz="2400" dirty="0">
                <a:latin typeface="Times New Roman" panose="02020603050405020304" pitchFamily="18" charset="0"/>
                <a:cs typeface="Times New Roman" panose="02020603050405020304" pitchFamily="18" charset="0"/>
              </a:rPr>
              <a:t>中级系列，如</a:t>
            </a:r>
            <a:r>
              <a:rPr lang="en-US" altLang="zh-CN" sz="2400" dirty="0">
                <a:latin typeface="Times New Roman" panose="02020603050405020304" pitchFamily="18" charset="0"/>
                <a:cs typeface="Times New Roman" panose="02020603050405020304" pitchFamily="18" charset="0"/>
              </a:rPr>
              <a:t>PIC12C6XX</a:t>
            </a:r>
            <a:r>
              <a:rPr lang="zh-CN" altLang="zh-CN" sz="2400" dirty="0">
                <a:latin typeface="Times New Roman" panose="02020603050405020304" pitchFamily="18" charset="0"/>
                <a:cs typeface="Times New Roman" panose="02020603050405020304" pitchFamily="18" charset="0"/>
              </a:rPr>
              <a:t>，适用于各种</a:t>
            </a:r>
            <a:r>
              <a:rPr lang="zh-CN" altLang="en-US" sz="2400" dirty="0">
                <a:latin typeface="Times New Roman" panose="02020603050405020304" pitchFamily="18" charset="0"/>
                <a:cs typeface="Times New Roman" panose="02020603050405020304" pitchFamily="18" charset="0"/>
              </a:rPr>
              <a:t>档次</a:t>
            </a:r>
            <a:r>
              <a:rPr lang="zh-CN" altLang="zh-CN" sz="2400" dirty="0">
                <a:latin typeface="Times New Roman" panose="02020603050405020304" pitchFamily="18" charset="0"/>
                <a:cs typeface="Times New Roman" panose="02020603050405020304" pitchFamily="18" charset="0"/>
              </a:rPr>
              <a:t>的电子产品选用；</a:t>
            </a:r>
            <a:endParaRPr lang="en-US" altLang="zh-CN" sz="2400" dirty="0">
              <a:latin typeface="Times New Roman" panose="02020603050405020304" pitchFamily="18" charset="0"/>
              <a:cs typeface="Times New Roman" panose="02020603050405020304" pitchFamily="18" charset="0"/>
            </a:endParaRPr>
          </a:p>
          <a:p>
            <a:pPr algn="just">
              <a:lnSpc>
                <a:spcPct val="125000"/>
              </a:lnSpc>
              <a:spcBef>
                <a:spcPts val="0"/>
              </a:spcBef>
            </a:pPr>
            <a:r>
              <a:rPr lang="zh-CN" altLang="zh-CN" sz="2400" dirty="0">
                <a:latin typeface="Times New Roman" panose="02020603050405020304" pitchFamily="18" charset="0"/>
                <a:cs typeface="Times New Roman" panose="02020603050405020304" pitchFamily="18" charset="0"/>
              </a:rPr>
              <a:t>高级系列，如</a:t>
            </a:r>
            <a:r>
              <a:rPr lang="en-US" altLang="zh-CN" sz="2400" dirty="0">
                <a:latin typeface="Times New Roman" panose="02020603050405020304" pitchFamily="18" charset="0"/>
                <a:cs typeface="Times New Roman" panose="02020603050405020304" pitchFamily="18" charset="0"/>
              </a:rPr>
              <a:t>PIC17CXX </a:t>
            </a:r>
            <a:r>
              <a:rPr lang="zh-CN" altLang="zh-CN" sz="2400" dirty="0">
                <a:latin typeface="Times New Roman" panose="02020603050405020304" pitchFamily="18" charset="0"/>
                <a:cs typeface="Times New Roman" panose="02020603050405020304" pitchFamily="18" charset="0"/>
              </a:rPr>
              <a:t>具有丰富的</a:t>
            </a:r>
            <a:r>
              <a:rPr lang="en-US" altLang="zh-CN" sz="2400" dirty="0">
                <a:latin typeface="Times New Roman" panose="02020603050405020304" pitchFamily="18" charset="0"/>
                <a:cs typeface="Times New Roman" panose="02020603050405020304" pitchFamily="18" charset="0"/>
              </a:rPr>
              <a:t>I/O</a:t>
            </a:r>
            <a:r>
              <a:rPr lang="zh-CN" altLang="zh-CN" sz="2400" dirty="0">
                <a:latin typeface="Times New Roman" panose="02020603050405020304" pitchFamily="18" charset="0"/>
                <a:cs typeface="Times New Roman" panose="02020603050405020304" pitchFamily="18" charset="0"/>
              </a:rPr>
              <a:t>控制功能，并可外接扩展</a:t>
            </a:r>
            <a:r>
              <a:rPr lang="en-US" altLang="zh-CN" sz="2400" dirty="0">
                <a:latin typeface="Times New Roman" panose="02020603050405020304" pitchFamily="18" charset="0"/>
                <a:cs typeface="Times New Roman" panose="02020603050405020304" pitchFamily="18" charset="0"/>
              </a:rPr>
              <a:t>EPROM</a:t>
            </a:r>
            <a:r>
              <a:rPr lang="zh-CN" altLang="zh-CN" sz="2400" dirty="0">
                <a:latin typeface="Times New Roman" panose="02020603050405020304" pitchFamily="18" charset="0"/>
                <a:cs typeface="Times New Roman" panose="02020603050405020304" pitchFamily="18" charset="0"/>
              </a:rPr>
              <a:t>和</a:t>
            </a:r>
            <a:r>
              <a:rPr lang="en-US" altLang="zh-CN" sz="2400" dirty="0">
                <a:latin typeface="Times New Roman" panose="02020603050405020304" pitchFamily="18" charset="0"/>
                <a:cs typeface="Times New Roman" panose="02020603050405020304" pitchFamily="18" charset="0"/>
              </a:rPr>
              <a:t>RAM</a:t>
            </a:r>
            <a:r>
              <a:rPr lang="zh-CN" altLang="zh-CN" sz="2400" dirty="0">
                <a:latin typeface="Times New Roman" panose="02020603050405020304" pitchFamily="18" charset="0"/>
                <a:cs typeface="Times New Roman" panose="02020603050405020304" pitchFamily="18" charset="0"/>
              </a:rPr>
              <a:t>，适用于高、中档的电子设备中使用。</a:t>
            </a:r>
            <a:endParaRPr lang="zh-CN" altLang="en-US" sz="2400" dirty="0">
              <a:latin typeface="Times New Roman" panose="02020603050405020304" pitchFamily="18" charset="0"/>
              <a:cs typeface="Times New Roman" panose="02020603050405020304" pitchFamily="18" charset="0"/>
            </a:endParaRPr>
          </a:p>
          <a:p>
            <a:pPr algn="just">
              <a:lnSpc>
                <a:spcPct val="125000"/>
              </a:lnSpc>
              <a:spcBef>
                <a:spcPts val="0"/>
              </a:spcBef>
            </a:pPr>
            <a:r>
              <a:rPr lang="en-US" altLang="zh-CN" sz="2400" dirty="0">
                <a:latin typeface="Times New Roman" panose="02020603050405020304" pitchFamily="18" charset="0"/>
                <a:cs typeface="Times New Roman" panose="02020603050405020304" pitchFamily="18" charset="0"/>
              </a:rPr>
              <a:t>PIC</a:t>
            </a:r>
            <a:r>
              <a:rPr lang="zh-CN" altLang="zh-CN" sz="2400" dirty="0">
                <a:latin typeface="Times New Roman" panose="02020603050405020304" pitchFamily="18" charset="0"/>
                <a:cs typeface="Times New Roman" panose="02020603050405020304" pitchFamily="18" charset="0"/>
              </a:rPr>
              <a:t>单片机的最大特点是重视产品的性能与价格比，靠发展多种型号来满足不同层次的应用要求。</a:t>
            </a:r>
          </a:p>
          <a:p>
            <a:pPr algn="just">
              <a:lnSpc>
                <a:spcPct val="125000"/>
              </a:lnSpc>
              <a:spcBef>
                <a:spcPts val="0"/>
              </a:spcBef>
            </a:pPr>
            <a:endParaRPr lang="zh-CN" altLang="en-US" dirty="0">
              <a:latin typeface="Times New Roman" panose="02020603050405020304" pitchFamily="18" charset="0"/>
              <a:cs typeface="Times New Roman" panose="02020603050405020304" pitchFamily="18" charset="0"/>
            </a:endParaRPr>
          </a:p>
        </p:txBody>
      </p:sp>
      <p:sp>
        <p:nvSpPr>
          <p:cNvPr id="4" name="文本框 2">
            <a:extLst>
              <a:ext uri="{FF2B5EF4-FFF2-40B4-BE49-F238E27FC236}">
                <a16:creationId xmlns:a16="http://schemas.microsoft.com/office/drawing/2014/main" id="{10721EE3-4A8D-40AA-8323-48C54073B060}"/>
              </a:ext>
            </a:extLst>
          </p:cNvPr>
          <p:cNvSpPr txBox="1">
            <a:spLocks noChangeArrowheads="1"/>
          </p:cNvSpPr>
          <p:nvPr/>
        </p:nvSpPr>
        <p:spPr bwMode="auto">
          <a:xfrm>
            <a:off x="579438" y="260648"/>
            <a:ext cx="3019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b="1" dirty="0">
                <a:solidFill>
                  <a:srgbClr val="FF0000"/>
                </a:solidFill>
                <a:effectLst>
                  <a:outerShdw blurRad="38100" dist="38100" dir="2700000" algn="tl">
                    <a:srgbClr val="000000">
                      <a:alpha val="43137"/>
                    </a:srgbClr>
                  </a:outerShdw>
                </a:effectLst>
                <a:cs typeface="Times New Roman" panose="02020603050405020304" pitchFamily="18" charset="0"/>
              </a:rPr>
              <a:t>PIC</a:t>
            </a:r>
            <a:r>
              <a:rPr lang="zh-CN" altLang="en-US" b="1" dirty="0">
                <a:solidFill>
                  <a:srgbClr val="FF0000"/>
                </a:solidFill>
                <a:effectLst>
                  <a:outerShdw blurRad="38100" dist="38100" dir="2700000" algn="tl">
                    <a:srgbClr val="000000">
                      <a:alpha val="43137"/>
                    </a:srgbClr>
                  </a:outerShdw>
                </a:effectLst>
                <a:cs typeface="Times New Roman" panose="02020603050405020304" pitchFamily="18" charset="0"/>
              </a:rPr>
              <a:t>系列（续）</a:t>
            </a:r>
            <a:endParaRPr lang="zh-CN" altLang="en-US" b="1" dirty="0">
              <a:effectLst>
                <a:outerShdw blurRad="38100" dist="38100" dir="2700000" algn="tl">
                  <a:srgbClr val="000000">
                    <a:alpha val="43137"/>
                  </a:srgb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pPr>
              <a:defRPr/>
            </a:pPr>
            <a:r>
              <a:rPr lang="zh-CN" altLang="en-US"/>
              <a:t>河北工业大学</a:t>
            </a:r>
            <a:endParaRPr lang="en-US" altLang="zh-CN"/>
          </a:p>
        </p:txBody>
      </p:sp>
      <p:sp>
        <p:nvSpPr>
          <p:cNvPr id="4099" name="文本框 4"/>
          <p:cNvSpPr txBox="1">
            <a:spLocks noChangeArrowheads="1"/>
          </p:cNvSpPr>
          <p:nvPr/>
        </p:nvSpPr>
        <p:spPr bwMode="auto">
          <a:xfrm>
            <a:off x="2699792" y="89064"/>
            <a:ext cx="39608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Times New Roman" panose="02020603050405020304" pitchFamily="18" charset="0"/>
              </a:defRPr>
            </a:lvl1pPr>
            <a:lvl2pPr marL="742950" indent="-285750">
              <a:buFont typeface="Arial" panose="020B0604020202020204" pitchFamily="34" charset="0"/>
              <a:defRPr>
                <a:solidFill>
                  <a:schemeClr val="tx1"/>
                </a:solidFill>
                <a:latin typeface="Times New Roman" panose="02020603050405020304" pitchFamily="18" charset="0"/>
              </a:defRPr>
            </a:lvl2pPr>
            <a:lvl3pPr marL="1143000" indent="-228600">
              <a:buFont typeface="Arial" panose="020B0604020202020204" pitchFamily="34" charset="0"/>
              <a:defRPr>
                <a:solidFill>
                  <a:schemeClr val="tx1"/>
                </a:solidFill>
                <a:latin typeface="Times New Roman" panose="02020603050405020304" pitchFamily="18" charset="0"/>
              </a:defRPr>
            </a:lvl3pPr>
            <a:lvl4pPr marL="1600200" indent="-228600">
              <a:buFont typeface="Arial" panose="020B0604020202020204" pitchFamily="34" charset="0"/>
              <a:defRPr>
                <a:solidFill>
                  <a:schemeClr val="tx1"/>
                </a:solidFill>
                <a:latin typeface="Times New Roman" panose="02020603050405020304" pitchFamily="18" charset="0"/>
              </a:defRPr>
            </a:lvl4pPr>
            <a:lvl5pPr marL="2057400" indent="-228600">
              <a:buFont typeface="Arial" panose="020B0604020202020204" pitchFamily="34" charse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ctr"/>
            <a:r>
              <a:rPr lang="zh-CN" altLang="en-US" sz="4800" b="1" dirty="0">
                <a:solidFill>
                  <a:srgbClr val="C00000"/>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目 录</a:t>
            </a:r>
          </a:p>
        </p:txBody>
      </p:sp>
      <p:sp>
        <p:nvSpPr>
          <p:cNvPr id="5" name="矩形: 圆角 4"/>
          <p:cNvSpPr/>
          <p:nvPr/>
        </p:nvSpPr>
        <p:spPr bwMode="auto">
          <a:xfrm>
            <a:off x="2664828" y="1148581"/>
            <a:ext cx="3420132" cy="719968"/>
          </a:xfrm>
          <a:prstGeom prst="roundRect">
            <a:avLst/>
          </a:prstGeom>
          <a:solidFill>
            <a:schemeClr val="accent1"/>
          </a:solidFill>
          <a:ln w="9525" cap="flat" cmpd="sng" algn="ctr">
            <a:noFill/>
            <a:prstDash val="solid"/>
            <a:round/>
            <a:headEnd type="none" w="med" len="med"/>
            <a:tailEnd type="none" w="med" len="med"/>
          </a:ln>
          <a:effectLst>
            <a:outerShdw blurRad="50800" dist="38100" dir="13500000" algn="br" rotWithShape="0">
              <a:prstClr val="black">
                <a:alpha val="40000"/>
              </a:prstClr>
            </a:outerShdw>
            <a:reflection endPos="10000" dist="50800" dir="5400000" sy="-100000" algn="bl" rotWithShape="0"/>
            <a:softEdge rad="0"/>
          </a:effectLst>
        </p:spPr>
        <p:txBody>
          <a:bodyPr vert="horz" wrap="square" lIns="91440" tIns="45720" rIns="91440" bIns="45720" numCol="1" rtlCol="0" anchor="ctr" anchorCtr="1" compatLnSpc="1"/>
          <a:lstStyle/>
          <a:p>
            <a:r>
              <a:rPr lang="zh-CN" altLang="en-US" sz="28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课程简介</a:t>
            </a:r>
            <a:endParaRPr lang="en-US" altLang="zh-CN" sz="28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sp>
        <p:nvSpPr>
          <p:cNvPr id="6" name="矩形: 圆角 5"/>
          <p:cNvSpPr/>
          <p:nvPr/>
        </p:nvSpPr>
        <p:spPr bwMode="auto">
          <a:xfrm>
            <a:off x="2664828" y="1988840"/>
            <a:ext cx="3420132" cy="719968"/>
          </a:xfrm>
          <a:prstGeom prst="roundRect">
            <a:avLst/>
          </a:prstGeom>
          <a:solidFill>
            <a:schemeClr val="accent1"/>
          </a:solidFill>
          <a:ln w="9525" cap="flat" cmpd="sng" algn="ctr">
            <a:noFill/>
            <a:prstDash val="solid"/>
            <a:round/>
            <a:headEnd type="none" w="med" len="med"/>
            <a:tailEnd type="none" w="med" len="med"/>
          </a:ln>
          <a:effectLst>
            <a:outerShdw blurRad="50800" dist="38100" dir="13500000" algn="br" rotWithShape="0">
              <a:prstClr val="black">
                <a:alpha val="40000"/>
              </a:prstClr>
            </a:outerShdw>
            <a:reflection endPos="10000" dist="50800" dir="5400000" sy="-100000" algn="bl" rotWithShape="0"/>
            <a:softEdge rad="0"/>
          </a:effectLst>
        </p:spPr>
        <p:txBody>
          <a:bodyPr rot="0" spcFirstLastPara="0" vertOverflow="overflow" horzOverflow="overflow" vert="horz" wrap="square" lIns="91440" tIns="45720" rIns="91440" bIns="45720" numCol="1" spcCol="0" rtlCol="0" fromWordArt="0" anchor="ctr" anchorCtr="1" forceAA="0" compatLnSpc="1">
            <a:noAutofit/>
          </a:bodyPr>
          <a:lstStyle/>
          <a:p>
            <a:r>
              <a:rPr lang="zh-CN" altLang="en-US" sz="28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单片机的概念</a:t>
            </a:r>
            <a:endParaRPr lang="en-US" altLang="zh-CN" sz="28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sp>
        <p:nvSpPr>
          <p:cNvPr id="7" name="矩形: 圆角 6"/>
          <p:cNvSpPr/>
          <p:nvPr/>
        </p:nvSpPr>
        <p:spPr bwMode="auto">
          <a:xfrm>
            <a:off x="2664828" y="2844557"/>
            <a:ext cx="3420132" cy="719968"/>
          </a:xfrm>
          <a:prstGeom prst="roundRect">
            <a:avLst/>
          </a:prstGeom>
          <a:solidFill>
            <a:schemeClr val="accent1"/>
          </a:solidFill>
          <a:ln w="9525" cap="flat" cmpd="sng" algn="ctr">
            <a:noFill/>
            <a:prstDash val="solid"/>
            <a:round/>
            <a:headEnd type="none" w="med" len="med"/>
            <a:tailEnd type="none" w="med" len="med"/>
          </a:ln>
          <a:effectLst>
            <a:outerShdw blurRad="50800" dist="38100" dir="13500000" algn="br" rotWithShape="0">
              <a:prstClr val="black">
                <a:alpha val="40000"/>
              </a:prstClr>
            </a:outerShdw>
            <a:reflection endPos="10000" dist="50800" dir="5400000" sy="-100000" algn="bl" rotWithShape="0"/>
            <a:softEdge rad="0"/>
          </a:effectLst>
        </p:spPr>
        <p:txBody>
          <a:bodyPr rot="0" spcFirstLastPara="0" vertOverflow="overflow" horzOverflow="overflow" vert="horz" wrap="square" lIns="36000" tIns="45720" rIns="36000" bIns="45720" numCol="1" spcCol="0" rtlCol="0" fromWordArt="0" anchor="ctr" anchorCtr="1" forceAA="0" compatLnSpc="1">
            <a:noAutofit/>
          </a:bodyPr>
          <a:lstStyle/>
          <a:p>
            <a:r>
              <a:rPr lang="zh-CN" altLang="en-US" sz="28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单片机的应用</a:t>
            </a:r>
            <a:endParaRPr lang="en-US" altLang="zh-CN" sz="28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sp>
        <p:nvSpPr>
          <p:cNvPr id="8" name="矩形: 圆角 7"/>
          <p:cNvSpPr/>
          <p:nvPr/>
        </p:nvSpPr>
        <p:spPr bwMode="auto">
          <a:xfrm>
            <a:off x="2664828" y="3717881"/>
            <a:ext cx="3420132" cy="719968"/>
          </a:xfrm>
          <a:prstGeom prst="roundRect">
            <a:avLst/>
          </a:prstGeom>
          <a:solidFill>
            <a:schemeClr val="accent1"/>
          </a:solidFill>
          <a:ln w="9525" cap="flat" cmpd="sng" algn="ctr">
            <a:noFill/>
            <a:prstDash val="solid"/>
            <a:round/>
            <a:headEnd type="none" w="med" len="med"/>
            <a:tailEnd type="none" w="med" len="med"/>
          </a:ln>
          <a:effectLst>
            <a:outerShdw blurRad="50800" dist="38100" dir="13500000" algn="br" rotWithShape="0">
              <a:prstClr val="black">
                <a:alpha val="40000"/>
              </a:prstClr>
            </a:outerShdw>
            <a:reflection endPos="10000" dist="50800" dir="5400000" sy="-100000" algn="bl" rotWithShape="0"/>
            <a:softEdge rad="0"/>
          </a:effectLst>
        </p:spPr>
        <p:txBody>
          <a:bodyPr rot="0" spcFirstLastPara="0" vertOverflow="overflow" horzOverflow="overflow" vert="horz" wrap="square" lIns="91440" tIns="45720" rIns="91440" bIns="45720" numCol="1" spcCol="0" rtlCol="0" fromWordArt="0" anchor="ctr" anchorCtr="1" forceAA="0" compatLnSpc="1">
            <a:noAutofit/>
          </a:bodyPr>
          <a:lstStyle/>
          <a:p>
            <a:r>
              <a:rPr lang="zh-CN" altLang="en-US" sz="20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单片机的特点、分类及发展</a:t>
            </a:r>
            <a:endParaRPr lang="en-US" altLang="zh-CN" sz="20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sp>
        <p:nvSpPr>
          <p:cNvPr id="9" name="矩形: 圆角 8"/>
          <p:cNvSpPr/>
          <p:nvPr/>
        </p:nvSpPr>
        <p:spPr bwMode="auto">
          <a:xfrm>
            <a:off x="1835696" y="1148953"/>
            <a:ext cx="576064" cy="719968"/>
          </a:xfrm>
          <a:prstGeom prst="roundRect">
            <a:avLst/>
          </a:prstGeom>
          <a:solidFill>
            <a:schemeClr val="accent1">
              <a:lumMod val="75000"/>
            </a:schemeClr>
          </a:solidFill>
          <a:ln w="9525" cap="flat" cmpd="sng" algn="ctr">
            <a:noFill/>
            <a:prstDash val="solid"/>
            <a:round/>
            <a:headEnd type="none" w="med" len="med"/>
            <a:tailEnd type="none" w="med" len="med"/>
          </a:ln>
          <a:effectLst>
            <a:outerShdw blurRad="50800" dist="38100" dir="13500000" algn="br" rotWithShape="0">
              <a:prstClr val="black">
                <a:alpha val="40000"/>
              </a:prstClr>
            </a:outerShdw>
            <a:reflection endPos="10000" dist="50800" dir="5400000" sy="-100000" algn="bl" rotWithShape="0"/>
            <a:softEdge rad="0"/>
          </a:effectLst>
        </p:spPr>
        <p:txBody>
          <a:bodyPr vert="horz" wrap="square" lIns="91440" tIns="45720" rIns="91440" bIns="45720" numCol="1" rtlCol="0" anchor="ctr" anchorCtr="1" compatLnSpc="1"/>
          <a:lstStyle/>
          <a:p>
            <a:r>
              <a:rPr lang="en-US" altLang="zh-CN" sz="28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1</a:t>
            </a:r>
          </a:p>
        </p:txBody>
      </p:sp>
      <p:sp>
        <p:nvSpPr>
          <p:cNvPr id="10" name="矩形: 圆角 9"/>
          <p:cNvSpPr/>
          <p:nvPr/>
        </p:nvSpPr>
        <p:spPr bwMode="auto">
          <a:xfrm>
            <a:off x="1835696" y="1988840"/>
            <a:ext cx="576064" cy="719968"/>
          </a:xfrm>
          <a:prstGeom prst="roundRect">
            <a:avLst/>
          </a:prstGeom>
          <a:solidFill>
            <a:schemeClr val="accent1">
              <a:lumMod val="75000"/>
            </a:schemeClr>
          </a:solidFill>
          <a:ln w="9525" cap="flat" cmpd="sng" algn="ctr">
            <a:noFill/>
            <a:prstDash val="solid"/>
            <a:round/>
            <a:headEnd type="none" w="med" len="med"/>
            <a:tailEnd type="none" w="med" len="med"/>
          </a:ln>
          <a:effectLst>
            <a:outerShdw blurRad="50800" dist="38100" dir="13500000" algn="br" rotWithShape="0">
              <a:prstClr val="black">
                <a:alpha val="40000"/>
              </a:prstClr>
            </a:outerShdw>
            <a:reflection endPos="10000" dist="50800" dir="5400000" sy="-100000" algn="bl" rotWithShape="0"/>
            <a:softEdge rad="0"/>
          </a:effectLst>
        </p:spPr>
        <p:txBody>
          <a:bodyPr vert="horz" wrap="square" lIns="91440" tIns="45720" rIns="91440" bIns="45720" numCol="1" rtlCol="0" anchor="ctr" anchorCtr="1" compatLnSpc="1"/>
          <a:lstStyle/>
          <a:p>
            <a:r>
              <a:rPr lang="en-US" altLang="zh-CN" sz="28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2</a:t>
            </a:r>
          </a:p>
        </p:txBody>
      </p:sp>
      <p:sp>
        <p:nvSpPr>
          <p:cNvPr id="11" name="矩形: 圆角 10"/>
          <p:cNvSpPr/>
          <p:nvPr/>
        </p:nvSpPr>
        <p:spPr bwMode="auto">
          <a:xfrm>
            <a:off x="1835696" y="2817685"/>
            <a:ext cx="576064" cy="719968"/>
          </a:xfrm>
          <a:prstGeom prst="roundRect">
            <a:avLst/>
          </a:prstGeom>
          <a:solidFill>
            <a:schemeClr val="accent1">
              <a:lumMod val="75000"/>
            </a:schemeClr>
          </a:solidFill>
          <a:ln w="9525" cap="flat" cmpd="sng" algn="ctr">
            <a:noFill/>
            <a:prstDash val="solid"/>
            <a:round/>
            <a:headEnd type="none" w="med" len="med"/>
            <a:tailEnd type="none" w="med" len="med"/>
          </a:ln>
          <a:effectLst>
            <a:outerShdw blurRad="50800" dist="38100" dir="13500000" algn="br" rotWithShape="0">
              <a:prstClr val="black">
                <a:alpha val="40000"/>
              </a:prstClr>
            </a:outerShdw>
            <a:reflection endPos="10000" dist="50800" dir="5400000" sy="-100000" algn="bl" rotWithShape="0"/>
            <a:softEdge rad="0"/>
          </a:effectLst>
        </p:spPr>
        <p:txBody>
          <a:bodyPr vert="horz" wrap="square" lIns="91440" tIns="45720" rIns="91440" bIns="45720" numCol="1" rtlCol="0" anchor="ctr" anchorCtr="1" compatLnSpc="1"/>
          <a:lstStyle/>
          <a:p>
            <a:r>
              <a:rPr lang="en-US" altLang="zh-CN" sz="28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a:t>
            </a:r>
          </a:p>
        </p:txBody>
      </p:sp>
      <p:sp>
        <p:nvSpPr>
          <p:cNvPr id="12" name="矩形: 圆角 11"/>
          <p:cNvSpPr/>
          <p:nvPr/>
        </p:nvSpPr>
        <p:spPr bwMode="auto">
          <a:xfrm>
            <a:off x="1835696" y="3675415"/>
            <a:ext cx="576064" cy="719968"/>
          </a:xfrm>
          <a:prstGeom prst="roundRect">
            <a:avLst/>
          </a:prstGeom>
          <a:solidFill>
            <a:schemeClr val="accent1">
              <a:lumMod val="75000"/>
            </a:schemeClr>
          </a:solidFill>
          <a:ln w="9525" cap="flat" cmpd="sng" algn="ctr">
            <a:noFill/>
            <a:prstDash val="solid"/>
            <a:round/>
            <a:headEnd type="none" w="med" len="med"/>
            <a:tailEnd type="none" w="med" len="med"/>
          </a:ln>
          <a:effectLst>
            <a:outerShdw blurRad="50800" dist="38100" dir="13500000" algn="br" rotWithShape="0">
              <a:prstClr val="black">
                <a:alpha val="40000"/>
              </a:prstClr>
            </a:outerShdw>
            <a:reflection endPos="10000" dist="50800" dir="5400000" sy="-100000" algn="bl" rotWithShape="0"/>
            <a:softEdge rad="0"/>
          </a:effectLst>
        </p:spPr>
        <p:txBody>
          <a:bodyPr vert="horz" wrap="square" lIns="91440" tIns="45720" rIns="91440" bIns="45720" numCol="1" rtlCol="0" anchor="ctr" anchorCtr="1" compatLnSpc="1"/>
          <a:lstStyle/>
          <a:p>
            <a:r>
              <a:rPr lang="en-US" altLang="zh-CN" sz="28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4</a:t>
            </a:r>
          </a:p>
        </p:txBody>
      </p:sp>
      <p:sp>
        <p:nvSpPr>
          <p:cNvPr id="13" name="矩形: 圆角 12"/>
          <p:cNvSpPr/>
          <p:nvPr/>
        </p:nvSpPr>
        <p:spPr bwMode="auto">
          <a:xfrm>
            <a:off x="2664828" y="4609506"/>
            <a:ext cx="3420132" cy="719968"/>
          </a:xfrm>
          <a:prstGeom prst="roundRect">
            <a:avLst/>
          </a:prstGeom>
          <a:solidFill>
            <a:schemeClr val="accent1"/>
          </a:solidFill>
          <a:ln w="9525" cap="flat" cmpd="sng" algn="ctr">
            <a:noFill/>
            <a:prstDash val="solid"/>
            <a:round/>
            <a:headEnd type="none" w="med" len="med"/>
            <a:tailEnd type="none" w="med" len="med"/>
          </a:ln>
          <a:effectLst>
            <a:outerShdw blurRad="50800" dist="38100" dir="13500000" algn="br" rotWithShape="0">
              <a:prstClr val="black">
                <a:alpha val="40000"/>
              </a:prstClr>
            </a:outerShdw>
            <a:reflection endPos="10000" dist="50800" dir="5400000" sy="-100000" algn="bl" rotWithShape="0"/>
            <a:softEdge rad="0"/>
          </a:effectLst>
        </p:spPr>
        <p:txBody>
          <a:bodyPr rot="0" spcFirstLastPara="0" vertOverflow="overflow" horzOverflow="overflow" vert="horz" wrap="square" lIns="91440" tIns="45720" rIns="91440" bIns="45720" numCol="1" spcCol="0" rtlCol="0" fromWordArt="0" anchor="ctr" anchorCtr="1" forceAA="0" compatLnSpc="1">
            <a:noAutofit/>
          </a:bodyPr>
          <a:lstStyle/>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单片机学习的预备知识</a:t>
            </a: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sp>
        <p:nvSpPr>
          <p:cNvPr id="14" name="矩形: 圆角 13"/>
          <p:cNvSpPr/>
          <p:nvPr/>
        </p:nvSpPr>
        <p:spPr bwMode="auto">
          <a:xfrm>
            <a:off x="1835696" y="4567040"/>
            <a:ext cx="576064" cy="719968"/>
          </a:xfrm>
          <a:prstGeom prst="roundRect">
            <a:avLst/>
          </a:prstGeom>
          <a:solidFill>
            <a:schemeClr val="accent1">
              <a:lumMod val="75000"/>
            </a:schemeClr>
          </a:solidFill>
          <a:ln w="9525" cap="flat" cmpd="sng" algn="ctr">
            <a:noFill/>
            <a:prstDash val="solid"/>
            <a:round/>
            <a:headEnd type="none" w="med" len="med"/>
            <a:tailEnd type="none" w="med" len="med"/>
          </a:ln>
          <a:effectLst>
            <a:outerShdw blurRad="50800" dist="38100" dir="13500000" algn="br" rotWithShape="0">
              <a:prstClr val="black">
                <a:alpha val="40000"/>
              </a:prstClr>
            </a:outerShdw>
            <a:reflection endPos="10000" dist="50800" dir="5400000" sy="-100000" algn="bl" rotWithShape="0"/>
            <a:softEdge rad="0"/>
          </a:effectLst>
        </p:spPr>
        <p:txBody>
          <a:bodyPr vert="horz" wrap="square" lIns="91440" tIns="45720" rIns="91440" bIns="45720" numCol="1" rtlCol="0" anchor="ctr" anchorCtr="1" compatLnSpc="1"/>
          <a:lstStyle/>
          <a:p>
            <a:r>
              <a:rPr lang="en-US" altLang="zh-CN" sz="28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5</a:t>
            </a:r>
          </a:p>
        </p:txBody>
      </p:sp>
      <p:sp>
        <p:nvSpPr>
          <p:cNvPr id="15" name="矩形: 圆角 14">
            <a:extLst>
              <a:ext uri="{FF2B5EF4-FFF2-40B4-BE49-F238E27FC236}">
                <a16:creationId xmlns:a16="http://schemas.microsoft.com/office/drawing/2014/main" id="{493F9233-1DEF-4773-BCF8-AB7274DD11C8}"/>
              </a:ext>
            </a:extLst>
          </p:cNvPr>
          <p:cNvSpPr/>
          <p:nvPr/>
        </p:nvSpPr>
        <p:spPr bwMode="auto">
          <a:xfrm>
            <a:off x="2664828" y="5510632"/>
            <a:ext cx="3420132" cy="719968"/>
          </a:xfrm>
          <a:prstGeom prst="roundRect">
            <a:avLst/>
          </a:prstGeom>
          <a:solidFill>
            <a:schemeClr val="accent1"/>
          </a:solidFill>
          <a:ln w="9525" cap="flat" cmpd="sng" algn="ctr">
            <a:noFill/>
            <a:prstDash val="solid"/>
            <a:round/>
            <a:headEnd type="none" w="med" len="med"/>
            <a:tailEnd type="none" w="med" len="med"/>
          </a:ln>
          <a:effectLst>
            <a:outerShdw blurRad="50800" dist="38100" dir="13500000" algn="br" rotWithShape="0">
              <a:prstClr val="black">
                <a:alpha val="40000"/>
              </a:prstClr>
            </a:outerShdw>
            <a:reflection endPos="10000" dist="50800" dir="5400000" sy="-100000" algn="bl" rotWithShape="0"/>
            <a:softEdge rad="0"/>
          </a:effectLst>
        </p:spPr>
        <p:txBody>
          <a:bodyPr rot="0" spcFirstLastPara="0" vertOverflow="overflow" horzOverflow="overflow" vert="horz" wrap="square" lIns="91440" tIns="45720" rIns="91440" bIns="45720" numCol="1" spcCol="0" rtlCol="0" fromWordArt="0" anchor="ctr" anchorCtr="1" forceAA="0" compatLnSpc="1">
            <a:noAutofit/>
          </a:bodyPr>
          <a:lstStyle/>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Keil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与</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Proteus</a:t>
            </a:r>
          </a:p>
        </p:txBody>
      </p:sp>
      <p:sp>
        <p:nvSpPr>
          <p:cNvPr id="16" name="矩形: 圆角 15">
            <a:extLst>
              <a:ext uri="{FF2B5EF4-FFF2-40B4-BE49-F238E27FC236}">
                <a16:creationId xmlns:a16="http://schemas.microsoft.com/office/drawing/2014/main" id="{48275BAE-EEA4-4EE4-B072-F9B9BA5E3BCD}"/>
              </a:ext>
            </a:extLst>
          </p:cNvPr>
          <p:cNvSpPr/>
          <p:nvPr/>
        </p:nvSpPr>
        <p:spPr bwMode="auto">
          <a:xfrm>
            <a:off x="1835696" y="5468166"/>
            <a:ext cx="576064" cy="719968"/>
          </a:xfrm>
          <a:prstGeom prst="roundRect">
            <a:avLst/>
          </a:prstGeom>
          <a:solidFill>
            <a:schemeClr val="accent1">
              <a:lumMod val="75000"/>
            </a:schemeClr>
          </a:solidFill>
          <a:ln w="9525" cap="flat" cmpd="sng" algn="ctr">
            <a:noFill/>
            <a:prstDash val="solid"/>
            <a:round/>
            <a:headEnd type="none" w="med" len="med"/>
            <a:tailEnd type="none" w="med" len="med"/>
          </a:ln>
          <a:effectLst>
            <a:outerShdw blurRad="50800" dist="38100" dir="13500000" algn="br" rotWithShape="0">
              <a:prstClr val="black">
                <a:alpha val="40000"/>
              </a:prstClr>
            </a:outerShdw>
            <a:reflection endPos="10000" dist="50800" dir="5400000" sy="-100000" algn="bl" rotWithShape="0"/>
            <a:softEdge rad="0"/>
          </a:effectLst>
        </p:spPr>
        <p:txBody>
          <a:bodyPr vert="horz" wrap="square" lIns="91440" tIns="45720" rIns="91440" bIns="45720" numCol="1" rtlCol="0" anchor="ctr" anchorCtr="1" compatLnSpc="1"/>
          <a:lstStyle/>
          <a:p>
            <a:r>
              <a:rPr lang="en-US" altLang="zh-CN" sz="28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6</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left)">
                                      <p:cBhvr>
                                        <p:cTn id="43" dur="500"/>
                                        <p:tgtEl>
                                          <p:spTgt spid="14"/>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left)">
                                      <p:cBhvr>
                                        <p:cTn id="5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8">
            <a:extLst>
              <a:ext uri="{FF2B5EF4-FFF2-40B4-BE49-F238E27FC236}">
                <a16:creationId xmlns:a16="http://schemas.microsoft.com/office/drawing/2014/main" id="{10A7B8E9-0F47-4D99-BEF1-CBE99F5EE670}"/>
              </a:ext>
            </a:extLst>
          </p:cNvPr>
          <p:cNvSpPr>
            <a:spLocks noGrp="1" noChangeArrowheads="1"/>
          </p:cNvSpPr>
          <p:nvPr>
            <p:ph idx="1"/>
          </p:nvPr>
        </p:nvSpPr>
        <p:spPr>
          <a:xfrm>
            <a:off x="595313" y="1196752"/>
            <a:ext cx="8110537" cy="4825792"/>
          </a:xfrm>
        </p:spPr>
        <p:txBody>
          <a:bodyPr/>
          <a:lstStyle/>
          <a:p>
            <a:pPr marL="0" indent="0">
              <a:lnSpc>
                <a:spcPct val="120000"/>
              </a:lnSpc>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AVR</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单片机是</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1997</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年由</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Atmel</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公司挪威设计中心的</a:t>
            </a:r>
            <a:r>
              <a:rPr lang="en-US" altLang="zh-CN" sz="2400" dirty="0">
                <a:solidFill>
                  <a:srgbClr val="CC00FF"/>
                </a:solidFill>
                <a:latin typeface="Times New Roman" panose="02020603050405020304" pitchFamily="18" charset="0"/>
                <a:ea typeface="宋体" panose="02010600030101010101" pitchFamily="2" charset="-122"/>
                <a:cs typeface="Times New Roman" panose="02020603050405020304" pitchFamily="18" charset="0"/>
              </a:rPr>
              <a:t>A</a:t>
            </a:r>
            <a:r>
              <a:rPr lang="zh-CN" altLang="zh-CN" sz="2400" dirty="0">
                <a:solidFill>
                  <a:srgbClr val="CC00FF"/>
                </a:solidFill>
                <a:latin typeface="Times New Roman" panose="02020603050405020304" pitchFamily="18" charset="0"/>
                <a:ea typeface="宋体" panose="02010600030101010101" pitchFamily="2" charset="-122"/>
                <a:cs typeface="Times New Roman" panose="02020603050405020304" pitchFamily="18" charset="0"/>
              </a:rPr>
              <a:t>先生</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400" dirty="0">
                <a:solidFill>
                  <a:srgbClr val="CC00FF"/>
                </a:solidFill>
                <a:latin typeface="Times New Roman" panose="02020603050405020304" pitchFamily="18" charset="0"/>
                <a:ea typeface="宋体" panose="02010600030101010101" pitchFamily="2" charset="-122"/>
                <a:cs typeface="Times New Roman" panose="02020603050405020304" pitchFamily="18" charset="0"/>
              </a:rPr>
              <a:t>V</a:t>
            </a:r>
            <a:r>
              <a:rPr lang="zh-CN" altLang="zh-CN" sz="2400" dirty="0">
                <a:solidFill>
                  <a:srgbClr val="CC00FF"/>
                </a:solidFill>
                <a:latin typeface="Times New Roman" panose="02020603050405020304" pitchFamily="18" charset="0"/>
                <a:ea typeface="宋体" panose="02010600030101010101" pitchFamily="2" charset="-122"/>
                <a:cs typeface="Times New Roman" panose="02020603050405020304" pitchFamily="18" charset="0"/>
              </a:rPr>
              <a:t>先生</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利用公司的</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Flash</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新技术共同研发的</a:t>
            </a:r>
            <a:r>
              <a:rPr lang="en-US" altLang="zh-CN" sz="2400" dirty="0">
                <a:solidFill>
                  <a:srgbClr val="CC00FF"/>
                </a:solidFill>
                <a:latin typeface="Times New Roman" panose="02020603050405020304" pitchFamily="18" charset="0"/>
                <a:ea typeface="宋体" panose="02010600030101010101" pitchFamily="2" charset="-122"/>
                <a:cs typeface="Times New Roman" panose="02020603050405020304" pitchFamily="18" charset="0"/>
              </a:rPr>
              <a:t>RISC</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精简指令集高速</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8</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位单片机（简称为</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AVR</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单片机）。</a:t>
            </a:r>
          </a:p>
          <a:p>
            <a:pPr marL="0" indent="0">
              <a:lnSpc>
                <a:spcPct val="120000"/>
              </a:lnSpc>
              <a:buFontTx/>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AVR</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单片机广泛应用于计算机外部设备、工业实时控制、仪器仪表、通讯设备、家用电器等各个领域。目前有三个系列产品：</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20000"/>
              </a:lnSpc>
              <a:buFontTx/>
              <a:buNone/>
            </a:pP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低档</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Tiny</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系列：主要有</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Tiny11/12/13/15/26/28</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等；</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20000"/>
              </a:lnSpc>
              <a:buFontTx/>
              <a:buNone/>
            </a:pP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中档</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AT90S</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系列：主要有</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AT90S1200/2313/8515/8535</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等</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20000"/>
              </a:lnSpc>
              <a:buFontTx/>
              <a:buNone/>
            </a:pP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高档</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ATmega</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系列：主要有</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ATmega8/16/32/64/128</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ATmega8515/8535</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等。</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4820" name="Picture 2" descr="Atme公司 的图像结果">
            <a:extLst>
              <a:ext uri="{FF2B5EF4-FFF2-40B4-BE49-F238E27FC236}">
                <a16:creationId xmlns:a16="http://schemas.microsoft.com/office/drawing/2014/main" id="{085A8E23-41C5-40F3-BAB7-D886281F65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604" t="2" r="-27" b="12996"/>
          <a:stretch>
            <a:fillRect/>
          </a:stretch>
        </p:blipFill>
        <p:spPr bwMode="auto">
          <a:xfrm>
            <a:off x="7071678" y="5513808"/>
            <a:ext cx="1273426" cy="86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2">
            <a:extLst>
              <a:ext uri="{FF2B5EF4-FFF2-40B4-BE49-F238E27FC236}">
                <a16:creationId xmlns:a16="http://schemas.microsoft.com/office/drawing/2014/main" id="{8CF95441-CB13-4FE1-BFE7-2A4B2C350B0E}"/>
              </a:ext>
            </a:extLst>
          </p:cNvPr>
          <p:cNvSpPr txBox="1">
            <a:spLocks noChangeArrowheads="1"/>
          </p:cNvSpPr>
          <p:nvPr/>
        </p:nvSpPr>
        <p:spPr bwMode="auto">
          <a:xfrm>
            <a:off x="579438" y="260648"/>
            <a:ext cx="3019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b="1" dirty="0">
                <a:solidFill>
                  <a:srgbClr val="FF0000"/>
                </a:solidFill>
                <a:effectLst>
                  <a:outerShdw blurRad="38100" dist="38100" dir="2700000" algn="tl">
                    <a:srgbClr val="000000">
                      <a:alpha val="43137"/>
                    </a:srgbClr>
                  </a:outerShdw>
                </a:effectLst>
                <a:cs typeface="Times New Roman" panose="02020603050405020304" pitchFamily="18" charset="0"/>
              </a:rPr>
              <a:t>AVR</a:t>
            </a:r>
            <a:r>
              <a:rPr lang="zh-CN" altLang="en-US" b="1" dirty="0">
                <a:solidFill>
                  <a:srgbClr val="FF0000"/>
                </a:solidFill>
                <a:effectLst>
                  <a:outerShdw blurRad="38100" dist="38100" dir="2700000" algn="tl">
                    <a:srgbClr val="000000">
                      <a:alpha val="43137"/>
                    </a:srgbClr>
                  </a:outerShdw>
                </a:effectLst>
                <a:cs typeface="Times New Roman" panose="02020603050405020304" pitchFamily="18" charset="0"/>
              </a:rPr>
              <a:t>系列</a:t>
            </a:r>
            <a:endParaRPr lang="zh-CN" altLang="en-US" b="1" dirty="0">
              <a:effectLst>
                <a:outerShdw blurRad="38100" dist="38100" dir="2700000" algn="tl">
                  <a:srgbClr val="000000">
                    <a:alpha val="43137"/>
                  </a:srgbClr>
                </a:outerShdw>
              </a:effectLs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内容占位符 8">
            <a:extLst>
              <a:ext uri="{FF2B5EF4-FFF2-40B4-BE49-F238E27FC236}">
                <a16:creationId xmlns:a16="http://schemas.microsoft.com/office/drawing/2014/main" id="{D0371D6B-6583-4F98-A36D-412A9EE2B755}"/>
              </a:ext>
            </a:extLst>
          </p:cNvPr>
          <p:cNvSpPr>
            <a:spLocks noGrp="1" noChangeArrowheads="1"/>
          </p:cNvSpPr>
          <p:nvPr>
            <p:ph idx="1"/>
          </p:nvPr>
        </p:nvSpPr>
        <p:spPr>
          <a:xfrm>
            <a:off x="485775" y="1196752"/>
            <a:ext cx="7953375" cy="4752975"/>
          </a:xfrm>
        </p:spPr>
        <p:txBody>
          <a:bodyPr/>
          <a:lstStyle/>
          <a:p>
            <a:pPr marL="0" indent="0">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AVR</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单片机的特点</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在相同的系统时钟下</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AVR</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运行速度最快；</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芯片内部的</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Flash</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EEPROM</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SRAM</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容量较大；</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所有型号的</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Flash</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EEPROM</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都可以反复烧写、全部支持在线编程烧写（</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ISP</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多种频率的内部</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RC</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振荡器、上电自动复位、看门狗、启动延时等作用，零外围电路也可以工作；</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每个</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IO</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口都可以推换驱动的方式输出高、低电平，驱动能力强；</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内部资源丰富，一般都集成</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AD</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DA</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模数器；</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PWM</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SPI</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USART</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TWI</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I2C</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通信口；丰富的中断源等。</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2">
            <a:extLst>
              <a:ext uri="{FF2B5EF4-FFF2-40B4-BE49-F238E27FC236}">
                <a16:creationId xmlns:a16="http://schemas.microsoft.com/office/drawing/2014/main" id="{2BBF497E-0810-4AD0-A448-E78FA0DCFA57}"/>
              </a:ext>
            </a:extLst>
          </p:cNvPr>
          <p:cNvSpPr txBox="1">
            <a:spLocks noChangeArrowheads="1"/>
          </p:cNvSpPr>
          <p:nvPr/>
        </p:nvSpPr>
        <p:spPr bwMode="auto">
          <a:xfrm>
            <a:off x="579438" y="260648"/>
            <a:ext cx="348850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b="1" dirty="0">
                <a:solidFill>
                  <a:srgbClr val="FF0000"/>
                </a:solidFill>
                <a:effectLst>
                  <a:outerShdw blurRad="38100" dist="38100" dir="2700000" algn="tl">
                    <a:srgbClr val="000000">
                      <a:alpha val="43137"/>
                    </a:srgbClr>
                  </a:outerShdw>
                </a:effectLst>
                <a:cs typeface="Times New Roman" panose="02020603050405020304" pitchFamily="18" charset="0"/>
              </a:rPr>
              <a:t>AVR</a:t>
            </a:r>
            <a:r>
              <a:rPr lang="zh-CN" altLang="en-US" b="1" dirty="0">
                <a:solidFill>
                  <a:srgbClr val="FF0000"/>
                </a:solidFill>
                <a:effectLst>
                  <a:outerShdw blurRad="38100" dist="38100" dir="2700000" algn="tl">
                    <a:srgbClr val="000000">
                      <a:alpha val="43137"/>
                    </a:srgbClr>
                  </a:outerShdw>
                </a:effectLst>
                <a:cs typeface="Times New Roman" panose="02020603050405020304" pitchFamily="18" charset="0"/>
              </a:rPr>
              <a:t>系列（续）</a:t>
            </a:r>
            <a:endParaRPr lang="zh-CN" altLang="en-US" b="1" dirty="0">
              <a:effectLst>
                <a:outerShdw blurRad="38100" dist="38100" dir="2700000" algn="tl">
                  <a:srgbClr val="000000">
                    <a:alpha val="43137"/>
                  </a:srgbClr>
                </a:outerShdw>
              </a:effectLs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内容占位符 8">
            <a:extLst>
              <a:ext uri="{FF2B5EF4-FFF2-40B4-BE49-F238E27FC236}">
                <a16:creationId xmlns:a16="http://schemas.microsoft.com/office/drawing/2014/main" id="{9631A8B2-7096-4233-8EC8-8CC5E0B536E0}"/>
              </a:ext>
            </a:extLst>
          </p:cNvPr>
          <p:cNvSpPr>
            <a:spLocks noGrp="1" noChangeArrowheads="1"/>
          </p:cNvSpPr>
          <p:nvPr>
            <p:ph idx="1"/>
          </p:nvPr>
        </p:nvSpPr>
        <p:spPr>
          <a:xfrm>
            <a:off x="484187" y="1196752"/>
            <a:ext cx="8175625" cy="3154362"/>
          </a:xfrm>
        </p:spPr>
        <p:txBody>
          <a:bodyPr/>
          <a:lstStyle/>
          <a:p>
            <a:pPr>
              <a:lnSpc>
                <a:spcPct val="130000"/>
              </a:lnSpc>
            </a:pPr>
            <a:r>
              <a:rPr lang="en-US" altLang="zh-CN" sz="2400" dirty="0">
                <a:latin typeface="Times New Roman" panose="02020603050405020304" pitchFamily="18" charset="0"/>
                <a:cs typeface="Times New Roman" panose="02020603050405020304" pitchFamily="18" charset="0"/>
              </a:rPr>
              <a:t>ARM</a:t>
            </a:r>
            <a:r>
              <a:rPr lang="zh-CN" altLang="zh-CN" sz="2400" dirty="0">
                <a:latin typeface="Times New Roman" panose="02020603050405020304" pitchFamily="18" charset="0"/>
                <a:cs typeface="Times New Roman" panose="02020603050405020304" pitchFamily="18" charset="0"/>
              </a:rPr>
              <a:t>单片机是英国</a:t>
            </a:r>
            <a:r>
              <a:rPr lang="en-US" altLang="zh-CN" sz="2400" dirty="0">
                <a:latin typeface="Times New Roman" panose="02020603050405020304" pitchFamily="18" charset="0"/>
                <a:cs typeface="Times New Roman" panose="02020603050405020304" pitchFamily="18" charset="0"/>
              </a:rPr>
              <a:t>Acorn</a:t>
            </a:r>
            <a:r>
              <a:rPr lang="zh-CN" altLang="zh-CN" sz="2400" dirty="0">
                <a:latin typeface="Times New Roman" panose="02020603050405020304" pitchFamily="18" charset="0"/>
                <a:cs typeface="Times New Roman" panose="02020603050405020304" pitchFamily="18" charset="0"/>
              </a:rPr>
              <a:t>公司设计的低功耗低成本的一款</a:t>
            </a:r>
            <a:r>
              <a:rPr lang="en-US" altLang="zh-CN" sz="2400" dirty="0">
                <a:latin typeface="Times New Roman" panose="02020603050405020304" pitchFamily="18" charset="0"/>
                <a:cs typeface="Times New Roman" panose="02020603050405020304" pitchFamily="18" charset="0"/>
              </a:rPr>
              <a:t>RISC</a:t>
            </a:r>
            <a:r>
              <a:rPr lang="zh-CN" altLang="zh-CN" sz="2400" dirty="0">
                <a:latin typeface="Times New Roman" panose="02020603050405020304" pitchFamily="18" charset="0"/>
                <a:cs typeface="Times New Roman" panose="02020603050405020304" pitchFamily="18" charset="0"/>
              </a:rPr>
              <a:t>型微处理器，其全称为</a:t>
            </a:r>
            <a:r>
              <a:rPr lang="en-US" altLang="zh-CN" sz="2400" dirty="0">
                <a:latin typeface="Times New Roman" panose="02020603050405020304" pitchFamily="18" charset="0"/>
                <a:cs typeface="Times New Roman" panose="02020603050405020304" pitchFamily="18" charset="0"/>
              </a:rPr>
              <a:t>Acorn RISC Machine</a:t>
            </a:r>
            <a:r>
              <a:rPr lang="zh-CN"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nSpc>
                <a:spcPct val="130000"/>
              </a:lnSpc>
            </a:pPr>
            <a:r>
              <a:rPr lang="zh-CN" altLang="zh-CN" sz="2400" dirty="0">
                <a:latin typeface="Times New Roman" panose="02020603050405020304" pitchFamily="18" charset="0"/>
                <a:cs typeface="Times New Roman" panose="02020603050405020304" pitchFamily="18" charset="0"/>
              </a:rPr>
              <a:t>目前</a:t>
            </a:r>
            <a:r>
              <a:rPr lang="en-US" altLang="zh-CN" sz="2400" dirty="0">
                <a:latin typeface="Times New Roman" panose="02020603050405020304" pitchFamily="18" charset="0"/>
                <a:cs typeface="Times New Roman" panose="02020603050405020304" pitchFamily="18" charset="0"/>
              </a:rPr>
              <a:t>ARM</a:t>
            </a:r>
            <a:r>
              <a:rPr lang="zh-CN" altLang="zh-CN" sz="2400" dirty="0">
                <a:latin typeface="Times New Roman" panose="02020603050405020304" pitchFamily="18" charset="0"/>
                <a:cs typeface="Times New Roman" panose="02020603050405020304" pitchFamily="18" charset="0"/>
              </a:rPr>
              <a:t>单片机在移动通信、可视电话、信息家电、掌上电脑、</a:t>
            </a:r>
            <a:r>
              <a:rPr lang="en-US" altLang="zh-CN" sz="2400" dirty="0">
                <a:latin typeface="Times New Roman" panose="02020603050405020304" pitchFamily="18" charset="0"/>
                <a:cs typeface="Times New Roman" panose="02020603050405020304" pitchFamily="18" charset="0"/>
              </a:rPr>
              <a:t>TV</a:t>
            </a:r>
            <a:r>
              <a:rPr lang="zh-CN" altLang="zh-CN" sz="2400" dirty="0">
                <a:latin typeface="Times New Roman" panose="02020603050405020304" pitchFamily="18" charset="0"/>
                <a:cs typeface="Times New Roman" panose="02020603050405020304" pitchFamily="18" charset="0"/>
              </a:rPr>
              <a:t>机顶盒、数码照相机、摄像机等控制及算法相对复杂、数据存储及处理量较大、事务调度能力和实时性要求较高的场合，获得了极为广泛的应用。</a:t>
            </a:r>
            <a:endParaRPr lang="en-US" altLang="zh-CN" sz="2400" dirty="0">
              <a:latin typeface="Times New Roman" panose="02020603050405020304" pitchFamily="18" charset="0"/>
              <a:cs typeface="Times New Roman" panose="02020603050405020304" pitchFamily="18" charset="0"/>
            </a:endParaRPr>
          </a:p>
        </p:txBody>
      </p:sp>
      <p:pic>
        <p:nvPicPr>
          <p:cNvPr id="36868" name="Picture 16" descr="英国Acorn公司 的图像结果">
            <a:extLst>
              <a:ext uri="{FF2B5EF4-FFF2-40B4-BE49-F238E27FC236}">
                <a16:creationId xmlns:a16="http://schemas.microsoft.com/office/drawing/2014/main" id="{E81149F3-218D-48F9-9FB5-32B0E68EA7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6095" y="5233379"/>
            <a:ext cx="1843071" cy="66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2">
            <a:extLst>
              <a:ext uri="{FF2B5EF4-FFF2-40B4-BE49-F238E27FC236}">
                <a16:creationId xmlns:a16="http://schemas.microsoft.com/office/drawing/2014/main" id="{A190D4BC-7588-4A9B-88CC-BC0CB050034A}"/>
              </a:ext>
            </a:extLst>
          </p:cNvPr>
          <p:cNvSpPr txBox="1">
            <a:spLocks noChangeArrowheads="1"/>
          </p:cNvSpPr>
          <p:nvPr/>
        </p:nvSpPr>
        <p:spPr bwMode="auto">
          <a:xfrm>
            <a:off x="579438" y="260648"/>
            <a:ext cx="348850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b="1" dirty="0">
                <a:solidFill>
                  <a:srgbClr val="FF0000"/>
                </a:solidFill>
                <a:effectLst>
                  <a:outerShdw blurRad="38100" dist="38100" dir="2700000" algn="tl">
                    <a:srgbClr val="000000">
                      <a:alpha val="43137"/>
                    </a:srgbClr>
                  </a:outerShdw>
                </a:effectLst>
                <a:cs typeface="Times New Roman" panose="02020603050405020304" pitchFamily="18" charset="0"/>
              </a:rPr>
              <a:t>ARM</a:t>
            </a:r>
            <a:r>
              <a:rPr lang="zh-CN" altLang="en-US" b="1" dirty="0">
                <a:solidFill>
                  <a:srgbClr val="FF0000"/>
                </a:solidFill>
                <a:effectLst>
                  <a:outerShdw blurRad="38100" dist="38100" dir="2700000" algn="tl">
                    <a:srgbClr val="000000">
                      <a:alpha val="43137"/>
                    </a:srgbClr>
                  </a:outerShdw>
                </a:effectLst>
                <a:cs typeface="Times New Roman" panose="02020603050405020304" pitchFamily="18" charset="0"/>
              </a:rPr>
              <a:t>系列</a:t>
            </a:r>
            <a:endParaRPr lang="zh-CN" altLang="en-US" b="1" dirty="0">
              <a:effectLst>
                <a:outerShdw blurRad="38100" dist="38100" dir="2700000" algn="tl">
                  <a:srgbClr val="000000">
                    <a:alpha val="43137"/>
                  </a:srgbClr>
                </a:outerShdw>
              </a:effectLs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12">
            <a:extLst>
              <a:ext uri="{FF2B5EF4-FFF2-40B4-BE49-F238E27FC236}">
                <a16:creationId xmlns:a16="http://schemas.microsoft.com/office/drawing/2014/main" id="{CDA37E51-9684-47AA-9D6A-1D1004F7F182}"/>
              </a:ext>
            </a:extLst>
          </p:cNvPr>
          <p:cNvSpPr>
            <a:spLocks noGrp="1"/>
          </p:cNvSpPr>
          <p:nvPr>
            <p:ph idx="1"/>
          </p:nvPr>
        </p:nvSpPr>
        <p:spPr>
          <a:xfrm>
            <a:off x="607666" y="1340768"/>
            <a:ext cx="8140798" cy="4786312"/>
          </a:xfrm>
        </p:spPr>
        <p:txBody>
          <a:bodyPr/>
          <a:lstStyle/>
          <a:p>
            <a:pPr marL="0" indent="0">
              <a:lnSpc>
                <a:spcPct val="130000"/>
              </a:lnSpc>
              <a:buNone/>
              <a:defRPr/>
            </a:pPr>
            <a:r>
              <a:rPr lang="zh-CN" altLang="zh-CN" sz="2400" dirty="0">
                <a:latin typeface="Times New Roman" panose="02020603050405020304" pitchFamily="18" charset="0"/>
                <a:cs typeface="Times New Roman" panose="02020603050405020304" pitchFamily="18" charset="0"/>
              </a:rPr>
              <a:t>当前应用较多的</a:t>
            </a:r>
            <a:r>
              <a:rPr lang="en-US" altLang="zh-CN" sz="2400" dirty="0">
                <a:latin typeface="Times New Roman" panose="02020603050405020304" pitchFamily="18" charset="0"/>
                <a:cs typeface="Times New Roman" panose="02020603050405020304" pitchFamily="18" charset="0"/>
              </a:rPr>
              <a:t>ARM</a:t>
            </a:r>
            <a:r>
              <a:rPr lang="zh-CN" altLang="zh-CN" sz="2400" dirty="0">
                <a:latin typeface="Times New Roman" panose="02020603050405020304" pitchFamily="18" charset="0"/>
                <a:cs typeface="Times New Roman" panose="02020603050405020304" pitchFamily="18" charset="0"/>
              </a:rPr>
              <a:t>产品主要有</a:t>
            </a:r>
            <a:r>
              <a:rPr lang="en-US" altLang="zh-CN" sz="2400" dirty="0">
                <a:latin typeface="Times New Roman" panose="02020603050405020304" pitchFamily="18" charset="0"/>
                <a:cs typeface="Times New Roman" panose="02020603050405020304" pitchFamily="18" charset="0"/>
              </a:rPr>
              <a:t>6</a:t>
            </a:r>
            <a:r>
              <a:rPr lang="zh-CN" altLang="zh-CN" sz="2400" dirty="0">
                <a:latin typeface="Times New Roman" panose="02020603050405020304" pitchFamily="18" charset="0"/>
                <a:cs typeface="Times New Roman" panose="02020603050405020304" pitchFamily="18" charset="0"/>
              </a:rPr>
              <a:t>个系列：</a:t>
            </a:r>
            <a:endParaRPr lang="en-US" altLang="zh-CN" sz="2400" dirty="0">
              <a:latin typeface="Times New Roman" panose="02020603050405020304" pitchFamily="18" charset="0"/>
              <a:cs typeface="Times New Roman" panose="02020603050405020304" pitchFamily="18" charset="0"/>
            </a:endParaRPr>
          </a:p>
          <a:p>
            <a:pPr marL="0" indent="0">
              <a:lnSpc>
                <a:spcPct val="130000"/>
              </a:lnSpc>
              <a:buNone/>
              <a:defRPr/>
            </a:pPr>
            <a:r>
              <a:rPr lang="en-US" altLang="zh-CN" sz="2400" dirty="0">
                <a:latin typeface="Times New Roman" panose="02020603050405020304" pitchFamily="18" charset="0"/>
                <a:cs typeface="Times New Roman" panose="02020603050405020304" pitchFamily="18" charset="0"/>
              </a:rPr>
              <a:t>ARM7</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ARM9</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ARM9E</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ARM10B</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SecurCore</a:t>
            </a:r>
            <a:r>
              <a:rPr lang="zh-CN" altLang="zh-CN" sz="2400" dirty="0">
                <a:latin typeface="Times New Roman" panose="02020603050405020304" pitchFamily="18" charset="0"/>
                <a:cs typeface="Times New Roman" panose="02020603050405020304" pitchFamily="18" charset="0"/>
              </a:rPr>
              <a:t>和最新的</a:t>
            </a:r>
            <a:r>
              <a:rPr lang="en-US" altLang="zh-CN" sz="2400" dirty="0">
                <a:latin typeface="Times New Roman" panose="02020603050405020304" pitchFamily="18" charset="0"/>
                <a:cs typeface="Times New Roman" panose="02020603050405020304" pitchFamily="18" charset="0"/>
              </a:rPr>
              <a:t>ARM1l</a:t>
            </a:r>
            <a:r>
              <a:rPr lang="zh-CN"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130000"/>
              </a:lnSpc>
              <a:buNone/>
              <a:defRPr/>
            </a:pPr>
            <a:r>
              <a:rPr lang="zh-CN" altLang="zh-CN" sz="2400" dirty="0">
                <a:latin typeface="Times New Roman" panose="02020603050405020304" pitchFamily="18" charset="0"/>
                <a:cs typeface="Times New Roman" panose="02020603050405020304" pitchFamily="18" charset="0"/>
              </a:rPr>
              <a:t>在中国市场上比较流行的主要是</a:t>
            </a:r>
            <a:r>
              <a:rPr lang="en-US" altLang="zh-CN" sz="2400" dirty="0">
                <a:latin typeface="Times New Roman" panose="02020603050405020304" pitchFamily="18" charset="0"/>
                <a:cs typeface="Times New Roman" panose="02020603050405020304" pitchFamily="18" charset="0"/>
              </a:rPr>
              <a:t>ARM7</a:t>
            </a:r>
            <a:r>
              <a:rPr lang="zh-CN" altLang="zh-CN" sz="2400" dirty="0">
                <a:latin typeface="Times New Roman" panose="02020603050405020304" pitchFamily="18" charset="0"/>
                <a:cs typeface="Times New Roman" panose="02020603050405020304" pitchFamily="18" charset="0"/>
              </a:rPr>
              <a:t>和</a:t>
            </a:r>
            <a:r>
              <a:rPr lang="en-US" altLang="zh-CN" sz="2400" dirty="0">
                <a:latin typeface="Times New Roman" panose="02020603050405020304" pitchFamily="18" charset="0"/>
                <a:cs typeface="Times New Roman" panose="02020603050405020304" pitchFamily="18" charset="0"/>
              </a:rPr>
              <a:t>ARM9</a:t>
            </a:r>
            <a:r>
              <a:rPr lang="zh-CN" altLang="zh-CN" sz="2400" dirty="0">
                <a:latin typeface="Times New Roman" panose="02020603050405020304" pitchFamily="18" charset="0"/>
                <a:cs typeface="Times New Roman" panose="02020603050405020304" pitchFamily="18" charset="0"/>
              </a:rPr>
              <a:t>两个系列，两者功能、性能上虽然互有差异，但基本结构大同小异，且都是</a:t>
            </a:r>
            <a:r>
              <a:rPr lang="en-US" altLang="zh-CN" sz="2400" dirty="0">
                <a:latin typeface="Times New Roman" panose="02020603050405020304" pitchFamily="18" charset="0"/>
                <a:cs typeface="Times New Roman" panose="02020603050405020304" pitchFamily="18" charset="0"/>
              </a:rPr>
              <a:t>32</a:t>
            </a:r>
            <a:r>
              <a:rPr lang="zh-CN" altLang="zh-CN" sz="2400" dirty="0">
                <a:latin typeface="Times New Roman" panose="02020603050405020304" pitchFamily="18" charset="0"/>
                <a:cs typeface="Times New Roman" panose="02020603050405020304" pitchFamily="18" charset="0"/>
              </a:rPr>
              <a:t>位嵌入式处理器，都同时支持</a:t>
            </a:r>
            <a:r>
              <a:rPr lang="en-US" altLang="zh-CN" sz="2400" dirty="0">
                <a:latin typeface="Times New Roman" panose="02020603050405020304" pitchFamily="18" charset="0"/>
                <a:cs typeface="Times New Roman" panose="02020603050405020304" pitchFamily="18" charset="0"/>
              </a:rPr>
              <a:t>32</a:t>
            </a:r>
            <a:r>
              <a:rPr lang="zh-CN" altLang="zh-CN" sz="2400" dirty="0">
                <a:latin typeface="Times New Roman" panose="02020603050405020304" pitchFamily="18" charset="0"/>
                <a:cs typeface="Times New Roman" panose="02020603050405020304" pitchFamily="18" charset="0"/>
              </a:rPr>
              <a:t>位的</a:t>
            </a:r>
            <a:r>
              <a:rPr lang="en-US" altLang="zh-CN" sz="2400" dirty="0">
                <a:latin typeface="Times New Roman" panose="02020603050405020304" pitchFamily="18" charset="0"/>
                <a:cs typeface="Times New Roman" panose="02020603050405020304" pitchFamily="18" charset="0"/>
              </a:rPr>
              <a:t>ARM</a:t>
            </a:r>
            <a:r>
              <a:rPr lang="zh-CN" altLang="zh-CN" sz="2400" dirty="0">
                <a:latin typeface="Times New Roman" panose="02020603050405020304" pitchFamily="18" charset="0"/>
                <a:cs typeface="Times New Roman" panose="02020603050405020304" pitchFamily="18" charset="0"/>
              </a:rPr>
              <a:t>指令集和</a:t>
            </a:r>
            <a:r>
              <a:rPr lang="en-US" altLang="zh-CN" sz="2400" dirty="0">
                <a:latin typeface="Times New Roman" panose="02020603050405020304" pitchFamily="18" charset="0"/>
                <a:cs typeface="Times New Roman" panose="02020603050405020304" pitchFamily="18" charset="0"/>
              </a:rPr>
              <a:t>16</a:t>
            </a:r>
            <a:r>
              <a:rPr lang="zh-CN" altLang="zh-CN" sz="2400" dirty="0">
                <a:latin typeface="Times New Roman" panose="02020603050405020304" pitchFamily="18" charset="0"/>
                <a:cs typeface="Times New Roman" panose="02020603050405020304" pitchFamily="18" charset="0"/>
              </a:rPr>
              <a:t>位的</a:t>
            </a:r>
            <a:r>
              <a:rPr lang="en-US" altLang="zh-CN" sz="2400" dirty="0">
                <a:latin typeface="Times New Roman" panose="02020603050405020304" pitchFamily="18" charset="0"/>
                <a:cs typeface="Times New Roman" panose="02020603050405020304" pitchFamily="18" charset="0"/>
              </a:rPr>
              <a:t> Thumb</a:t>
            </a:r>
            <a:r>
              <a:rPr lang="zh-CN" altLang="zh-CN" sz="2400" dirty="0">
                <a:latin typeface="Times New Roman" panose="02020603050405020304" pitchFamily="18" charset="0"/>
                <a:cs typeface="Times New Roman" panose="02020603050405020304" pitchFamily="18" charset="0"/>
              </a:rPr>
              <a:t>指令集，因此在应用编程上也大同小异。</a:t>
            </a:r>
            <a:endParaRPr lang="en-US" altLang="zh-CN" sz="2400" kern="100" dirty="0">
              <a:latin typeface="Times New Roman" panose="02020603050405020304" pitchFamily="18" charset="0"/>
              <a:cs typeface="Times New Roman" panose="02020603050405020304" pitchFamily="18" charset="0"/>
            </a:endParaRPr>
          </a:p>
          <a:p>
            <a:pPr marL="0" indent="0">
              <a:lnSpc>
                <a:spcPct val="130000"/>
              </a:lnSpc>
              <a:buNone/>
              <a:defRPr/>
            </a:pPr>
            <a:endParaRPr lang="zh-CN" altLang="en-US" dirty="0">
              <a:latin typeface="Times New Roman" panose="02020603050405020304" pitchFamily="18" charset="0"/>
              <a:cs typeface="Times New Roman" panose="02020603050405020304" pitchFamily="18" charset="0"/>
            </a:endParaRPr>
          </a:p>
        </p:txBody>
      </p:sp>
      <p:sp>
        <p:nvSpPr>
          <p:cNvPr id="4" name="文本框 2">
            <a:extLst>
              <a:ext uri="{FF2B5EF4-FFF2-40B4-BE49-F238E27FC236}">
                <a16:creationId xmlns:a16="http://schemas.microsoft.com/office/drawing/2014/main" id="{3BCC4233-518C-48A3-9C1E-73342B411C38}"/>
              </a:ext>
            </a:extLst>
          </p:cNvPr>
          <p:cNvSpPr txBox="1">
            <a:spLocks noChangeArrowheads="1"/>
          </p:cNvSpPr>
          <p:nvPr/>
        </p:nvSpPr>
        <p:spPr bwMode="auto">
          <a:xfrm>
            <a:off x="579438" y="260648"/>
            <a:ext cx="348850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b="1" dirty="0">
                <a:solidFill>
                  <a:srgbClr val="FF0000"/>
                </a:solidFill>
                <a:effectLst>
                  <a:outerShdw blurRad="38100" dist="38100" dir="2700000" algn="tl">
                    <a:srgbClr val="000000">
                      <a:alpha val="43137"/>
                    </a:srgbClr>
                  </a:outerShdw>
                </a:effectLst>
                <a:cs typeface="Times New Roman" panose="02020603050405020304" pitchFamily="18" charset="0"/>
              </a:rPr>
              <a:t>ARM</a:t>
            </a:r>
            <a:r>
              <a:rPr lang="zh-CN" altLang="en-US" b="1" dirty="0">
                <a:solidFill>
                  <a:srgbClr val="FF0000"/>
                </a:solidFill>
                <a:effectLst>
                  <a:outerShdw blurRad="38100" dist="38100" dir="2700000" algn="tl">
                    <a:srgbClr val="000000">
                      <a:alpha val="43137"/>
                    </a:srgbClr>
                  </a:outerShdw>
                </a:effectLst>
                <a:cs typeface="Times New Roman" panose="02020603050405020304" pitchFamily="18" charset="0"/>
              </a:rPr>
              <a:t>系列（续）</a:t>
            </a:r>
            <a:endParaRPr lang="zh-CN" altLang="en-US" b="1" dirty="0">
              <a:effectLst>
                <a:outerShdw blurRad="38100" dist="38100" dir="2700000" algn="tl">
                  <a:srgbClr val="000000">
                    <a:alpha val="43137"/>
                  </a:srgbClr>
                </a:outerShdw>
              </a:effectLs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12">
            <a:extLst>
              <a:ext uri="{FF2B5EF4-FFF2-40B4-BE49-F238E27FC236}">
                <a16:creationId xmlns:a16="http://schemas.microsoft.com/office/drawing/2014/main" id="{F16F2355-9EB0-4C4C-AAD0-FFA7685E48A1}"/>
              </a:ext>
            </a:extLst>
          </p:cNvPr>
          <p:cNvSpPr>
            <a:spLocks noGrp="1"/>
          </p:cNvSpPr>
          <p:nvPr>
            <p:ph idx="1"/>
          </p:nvPr>
        </p:nvSpPr>
        <p:spPr>
          <a:xfrm>
            <a:off x="546100" y="1340768"/>
            <a:ext cx="7978775" cy="4248472"/>
          </a:xfrm>
        </p:spPr>
        <p:txBody>
          <a:bodyPr/>
          <a:lstStyle/>
          <a:p>
            <a:pPr marL="0" indent="0">
              <a:lnSpc>
                <a:spcPct val="130000"/>
              </a:lnSpc>
              <a:buNone/>
              <a:defRPr/>
            </a:pPr>
            <a:r>
              <a:rPr lang="en-US" altLang="zh-CN" sz="2400" kern="100" dirty="0">
                <a:latin typeface="Times New Roman" panose="02020603050405020304" pitchFamily="18" charset="0"/>
                <a:cs typeface="Times New Roman" panose="02020603050405020304" pitchFamily="18" charset="0"/>
              </a:rPr>
              <a:t>ARM</a:t>
            </a:r>
            <a:r>
              <a:rPr lang="zh-CN" altLang="zh-CN" sz="2400" kern="100" dirty="0">
                <a:latin typeface="Times New Roman" panose="02020603050405020304" pitchFamily="18" charset="0"/>
                <a:cs typeface="Times New Roman" panose="02020603050405020304" pitchFamily="18" charset="0"/>
              </a:rPr>
              <a:t>是一家名声显赫的专门从事基于</a:t>
            </a:r>
            <a:r>
              <a:rPr lang="en-US" altLang="zh-CN" sz="2400" kern="100" dirty="0">
                <a:latin typeface="Times New Roman" panose="02020603050405020304" pitchFamily="18" charset="0"/>
                <a:cs typeface="Times New Roman" panose="02020603050405020304" pitchFamily="18" charset="0"/>
              </a:rPr>
              <a:t>RISC </a:t>
            </a:r>
            <a:r>
              <a:rPr lang="zh-CN" altLang="zh-CN" sz="2400" kern="100" dirty="0">
                <a:latin typeface="Times New Roman" panose="02020603050405020304" pitchFamily="18" charset="0"/>
                <a:cs typeface="Times New Roman" panose="02020603050405020304" pitchFamily="18" charset="0"/>
              </a:rPr>
              <a:t>技术芯片设计开发的公司，是从</a:t>
            </a:r>
            <a:r>
              <a:rPr lang="en-US" altLang="zh-CN" sz="2400" kern="100" dirty="0">
                <a:latin typeface="Times New Roman" panose="02020603050405020304" pitchFamily="18" charset="0"/>
                <a:cs typeface="Times New Roman" panose="02020603050405020304" pitchFamily="18" charset="0"/>
              </a:rPr>
              <a:t>Acorn</a:t>
            </a:r>
            <a:r>
              <a:rPr lang="zh-CN" altLang="zh-CN" sz="2400" kern="100" dirty="0">
                <a:latin typeface="Times New Roman" panose="02020603050405020304" pitchFamily="18" charset="0"/>
                <a:cs typeface="Times New Roman" panose="02020603050405020304" pitchFamily="18" charset="0"/>
              </a:rPr>
              <a:t>公司里剥离成立的。</a:t>
            </a:r>
            <a:endParaRPr lang="en-US" altLang="zh-CN" sz="2400" kern="100" dirty="0">
              <a:latin typeface="Times New Roman" panose="02020603050405020304" pitchFamily="18" charset="0"/>
              <a:cs typeface="Times New Roman" panose="02020603050405020304" pitchFamily="18" charset="0"/>
            </a:endParaRPr>
          </a:p>
          <a:p>
            <a:pPr marL="0" indent="0">
              <a:lnSpc>
                <a:spcPct val="130000"/>
              </a:lnSpc>
              <a:buNone/>
              <a:defRPr/>
            </a:pPr>
            <a:r>
              <a:rPr lang="zh-CN" altLang="zh-CN" sz="2400" kern="100" dirty="0">
                <a:latin typeface="Times New Roman" panose="02020603050405020304" pitchFamily="18" charset="0"/>
                <a:cs typeface="Times New Roman" panose="02020603050405020304" pitchFamily="18" charset="0"/>
              </a:rPr>
              <a:t>作为知识产权供应商，</a:t>
            </a:r>
            <a:r>
              <a:rPr lang="en-US" altLang="zh-CN" sz="2400" kern="100" dirty="0">
                <a:latin typeface="Times New Roman" panose="02020603050405020304" pitchFamily="18" charset="0"/>
                <a:cs typeface="Times New Roman" panose="02020603050405020304" pitchFamily="18" charset="0"/>
              </a:rPr>
              <a:t>ARM</a:t>
            </a:r>
            <a:r>
              <a:rPr lang="zh-CN" altLang="zh-CN" sz="2400" kern="100" dirty="0">
                <a:latin typeface="Times New Roman" panose="02020603050405020304" pitchFamily="18" charset="0"/>
                <a:cs typeface="Times New Roman" panose="02020603050405020304" pitchFamily="18" charset="0"/>
              </a:rPr>
              <a:t>本身不直接从事芯片生产，仅靠转让设计许可由合作公司生产各具特色的芯片。半导体生产商从</a:t>
            </a:r>
            <a:r>
              <a:rPr lang="en-US" altLang="zh-CN" sz="2400" kern="100" dirty="0">
                <a:latin typeface="Times New Roman" panose="02020603050405020304" pitchFamily="18" charset="0"/>
                <a:cs typeface="Times New Roman" panose="02020603050405020304" pitchFamily="18" charset="0"/>
              </a:rPr>
              <a:t>ARM</a:t>
            </a:r>
            <a:r>
              <a:rPr lang="zh-CN" altLang="zh-CN" sz="2400" kern="100" dirty="0">
                <a:latin typeface="Times New Roman" panose="02020603050405020304" pitchFamily="18" charset="0"/>
                <a:cs typeface="Times New Roman" panose="02020603050405020304" pitchFamily="18" charset="0"/>
              </a:rPr>
              <a:t>公司购买其设计的</a:t>
            </a:r>
            <a:r>
              <a:rPr lang="en-US" altLang="zh-CN" sz="2400" kern="100" dirty="0">
                <a:latin typeface="Times New Roman" panose="02020603050405020304" pitchFamily="18" charset="0"/>
                <a:cs typeface="Times New Roman" panose="02020603050405020304" pitchFamily="18" charset="0"/>
              </a:rPr>
              <a:t>ARM </a:t>
            </a:r>
            <a:r>
              <a:rPr lang="zh-CN" altLang="zh-CN" sz="2400" kern="100" dirty="0">
                <a:latin typeface="Times New Roman" panose="02020603050405020304" pitchFamily="18" charset="0"/>
                <a:cs typeface="Times New Roman" panose="02020603050405020304" pitchFamily="18" charset="0"/>
              </a:rPr>
              <a:t>微处理器核，根据各自不同的应用领域，加入适当的外围电路，从而形成自己的</a:t>
            </a:r>
            <a:r>
              <a:rPr lang="en-US" altLang="zh-CN" sz="2400" kern="100" dirty="0">
                <a:latin typeface="Times New Roman" panose="02020603050405020304" pitchFamily="18" charset="0"/>
                <a:cs typeface="Times New Roman" panose="02020603050405020304" pitchFamily="18" charset="0"/>
              </a:rPr>
              <a:t>ARM </a:t>
            </a:r>
            <a:r>
              <a:rPr lang="zh-CN" altLang="zh-CN" sz="2400" kern="100" dirty="0">
                <a:latin typeface="Times New Roman" panose="02020603050405020304" pitchFamily="18" charset="0"/>
                <a:cs typeface="Times New Roman" panose="02020603050405020304" pitchFamily="18" charset="0"/>
              </a:rPr>
              <a:t>微处理器芯片进入市场。</a:t>
            </a:r>
            <a:endParaRPr lang="en-US" altLang="zh-CN" sz="2400" kern="100" dirty="0">
              <a:latin typeface="Times New Roman" panose="02020603050405020304" pitchFamily="18" charset="0"/>
              <a:cs typeface="Times New Roman" panose="02020603050405020304" pitchFamily="18" charset="0"/>
            </a:endParaRPr>
          </a:p>
        </p:txBody>
      </p:sp>
      <p:sp>
        <p:nvSpPr>
          <p:cNvPr id="4" name="文本框 2">
            <a:extLst>
              <a:ext uri="{FF2B5EF4-FFF2-40B4-BE49-F238E27FC236}">
                <a16:creationId xmlns:a16="http://schemas.microsoft.com/office/drawing/2014/main" id="{65BACEBC-E339-421D-AFEA-0AF68D4C75F8}"/>
              </a:ext>
            </a:extLst>
          </p:cNvPr>
          <p:cNvSpPr txBox="1">
            <a:spLocks noChangeArrowheads="1"/>
          </p:cNvSpPr>
          <p:nvPr/>
        </p:nvSpPr>
        <p:spPr bwMode="auto">
          <a:xfrm>
            <a:off x="579438" y="260648"/>
            <a:ext cx="348850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b="1" dirty="0">
                <a:solidFill>
                  <a:srgbClr val="FF0000"/>
                </a:solidFill>
                <a:effectLst>
                  <a:outerShdw blurRad="38100" dist="38100" dir="2700000" algn="tl">
                    <a:srgbClr val="000000">
                      <a:alpha val="43137"/>
                    </a:srgbClr>
                  </a:outerShdw>
                </a:effectLst>
                <a:cs typeface="Times New Roman" panose="02020603050405020304" pitchFamily="18" charset="0"/>
              </a:rPr>
              <a:t>ARM</a:t>
            </a:r>
            <a:r>
              <a:rPr lang="zh-CN" altLang="en-US" b="1" dirty="0">
                <a:solidFill>
                  <a:srgbClr val="FF0000"/>
                </a:solidFill>
                <a:effectLst>
                  <a:outerShdw blurRad="38100" dist="38100" dir="2700000" algn="tl">
                    <a:srgbClr val="000000">
                      <a:alpha val="43137"/>
                    </a:srgbClr>
                  </a:outerShdw>
                </a:effectLst>
                <a:cs typeface="Times New Roman" panose="02020603050405020304" pitchFamily="18" charset="0"/>
              </a:rPr>
              <a:t>系列（续）</a:t>
            </a:r>
            <a:endParaRPr lang="zh-CN" altLang="en-US" b="1" dirty="0">
              <a:effectLst>
                <a:outerShdw blurRad="38100" dist="38100" dir="2700000" algn="tl">
                  <a:srgbClr val="000000">
                    <a:alpha val="43137"/>
                  </a:srgbClr>
                </a:outerShdw>
              </a:effectLs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F2006C5E-041B-4630-B4FA-22A05AF8D6A1}"/>
              </a:ext>
            </a:extLst>
          </p:cNvPr>
          <p:cNvSpPr>
            <a:spLocks noGrp="1"/>
          </p:cNvSpPr>
          <p:nvPr>
            <p:ph type="ftr" sz="quarter" idx="10"/>
          </p:nvPr>
        </p:nvSpPr>
        <p:spPr/>
        <p:txBody>
          <a:bodyPr/>
          <a:lstStyle/>
          <a:p>
            <a:pPr>
              <a:defRPr/>
            </a:pPr>
            <a:r>
              <a:rPr lang="zh-CN" altLang="en-US"/>
              <a:t>河北工业大学</a:t>
            </a:r>
            <a:endParaRPr lang="en-US" altLang="zh-CN"/>
          </a:p>
        </p:txBody>
      </p:sp>
      <p:sp>
        <p:nvSpPr>
          <p:cNvPr id="3" name="文本框 2">
            <a:extLst>
              <a:ext uri="{FF2B5EF4-FFF2-40B4-BE49-F238E27FC236}">
                <a16:creationId xmlns:a16="http://schemas.microsoft.com/office/drawing/2014/main" id="{9E6B6A53-F1BD-4498-A957-D510C074622C}"/>
              </a:ext>
            </a:extLst>
          </p:cNvPr>
          <p:cNvSpPr txBox="1">
            <a:spLocks noChangeArrowheads="1"/>
          </p:cNvSpPr>
          <p:nvPr/>
        </p:nvSpPr>
        <p:spPr bwMode="auto">
          <a:xfrm>
            <a:off x="2699792" y="89064"/>
            <a:ext cx="39608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Times New Roman" panose="02020603050405020304" pitchFamily="18" charset="0"/>
              </a:defRPr>
            </a:lvl1pPr>
            <a:lvl2pPr marL="742950" indent="-285750">
              <a:buFont typeface="Arial" panose="020B0604020202020204" pitchFamily="34" charset="0"/>
              <a:defRPr>
                <a:solidFill>
                  <a:schemeClr val="tx1"/>
                </a:solidFill>
                <a:latin typeface="Times New Roman" panose="02020603050405020304" pitchFamily="18" charset="0"/>
              </a:defRPr>
            </a:lvl2pPr>
            <a:lvl3pPr marL="1143000" indent="-228600">
              <a:buFont typeface="Arial" panose="020B0604020202020204" pitchFamily="34" charset="0"/>
              <a:defRPr>
                <a:solidFill>
                  <a:schemeClr val="tx1"/>
                </a:solidFill>
                <a:latin typeface="Times New Roman" panose="02020603050405020304" pitchFamily="18" charset="0"/>
              </a:defRPr>
            </a:lvl3pPr>
            <a:lvl4pPr marL="1600200" indent="-228600">
              <a:buFont typeface="Arial" panose="020B0604020202020204" pitchFamily="34" charset="0"/>
              <a:defRPr>
                <a:solidFill>
                  <a:schemeClr val="tx1"/>
                </a:solidFill>
                <a:latin typeface="Times New Roman" panose="02020603050405020304" pitchFamily="18" charset="0"/>
              </a:defRPr>
            </a:lvl4pPr>
            <a:lvl5pPr marL="2057400" indent="-228600">
              <a:buFont typeface="Arial" panose="020B0604020202020204" pitchFamily="34" charse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ctr"/>
            <a:r>
              <a:rPr lang="zh-CN" altLang="en-US" sz="4800" b="1" dirty="0">
                <a:solidFill>
                  <a:srgbClr val="C00000"/>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单片机的发展</a:t>
            </a:r>
          </a:p>
        </p:txBody>
      </p:sp>
      <p:sp>
        <p:nvSpPr>
          <p:cNvPr id="9" name="标题 5">
            <a:extLst>
              <a:ext uri="{FF2B5EF4-FFF2-40B4-BE49-F238E27FC236}">
                <a16:creationId xmlns:a16="http://schemas.microsoft.com/office/drawing/2014/main" id="{4BFE8CFE-189A-437D-8817-252507914417}"/>
              </a:ext>
            </a:extLst>
          </p:cNvPr>
          <p:cNvSpPr txBox="1">
            <a:spLocks noChangeArrowheads="1"/>
          </p:cNvSpPr>
          <p:nvPr/>
        </p:nvSpPr>
        <p:spPr bwMode="auto">
          <a:xfrm>
            <a:off x="473075" y="998538"/>
            <a:ext cx="7772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1" lang="zh-CN" altLang="zh-CN" sz="2400" b="1" i="0" u="none" strike="noStrike" kern="1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a:ea typeface="宋体"/>
                <a:cs typeface="宋体" panose="02010600030101010101" pitchFamily="2" charset="-122"/>
              </a:rPr>
              <a:t>从产品类型来看</a:t>
            </a:r>
            <a:r>
              <a:rPr kumimoji="1" lang="zh-CN" altLang="en-US" sz="2400" b="1" i="0" u="none" strike="noStrike" kern="1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a:ea typeface="宋体"/>
                <a:cs typeface="宋体" panose="02010600030101010101" pitchFamily="2" charset="-122"/>
              </a:rPr>
              <a:t>，</a:t>
            </a:r>
            <a:r>
              <a:rPr kumimoji="1" lang="zh-CN" altLang="zh-CN" sz="2400" b="1" i="0" u="none" strike="noStrike" kern="1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a:ea typeface="宋体"/>
                <a:cs typeface="宋体" panose="02010600030101010101" pitchFamily="2" charset="-122"/>
              </a:rPr>
              <a:t>单片机已大体经历了三个阶段，以</a:t>
            </a:r>
            <a:r>
              <a:rPr kumimoji="1" lang="en-US" altLang="zh-CN" sz="2400" b="1" i="0" u="none" strike="noStrike" kern="1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a:ea typeface="宋体"/>
                <a:cs typeface="宋体" panose="02010600030101010101" pitchFamily="2" charset="-122"/>
              </a:rPr>
              <a:t>51</a:t>
            </a:r>
            <a:r>
              <a:rPr kumimoji="1" lang="zh-CN" altLang="zh-CN" sz="2400" b="1" i="0" u="none" strike="noStrike" kern="1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a:ea typeface="宋体"/>
                <a:cs typeface="宋体" panose="02010600030101010101" pitchFamily="2" charset="-122"/>
              </a:rPr>
              <a:t>系列单片机为例，其发展过程如下：</a:t>
            </a:r>
          </a:p>
        </p:txBody>
      </p:sp>
      <p:sp>
        <p:nvSpPr>
          <p:cNvPr id="10" name="内容占位符 2">
            <a:extLst>
              <a:ext uri="{FF2B5EF4-FFF2-40B4-BE49-F238E27FC236}">
                <a16:creationId xmlns:a16="http://schemas.microsoft.com/office/drawing/2014/main" id="{4EA74D9D-BB9C-4215-9D69-A9266568546F}"/>
              </a:ext>
            </a:extLst>
          </p:cNvPr>
          <p:cNvSpPr txBox="1">
            <a:spLocks noChangeArrowheads="1"/>
          </p:cNvSpPr>
          <p:nvPr/>
        </p:nvSpPr>
        <p:spPr bwMode="auto">
          <a:xfrm>
            <a:off x="473076" y="1765300"/>
            <a:ext cx="804545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1" lang="zh-CN" altLang="en-US" sz="2400" b="1" i="0" u="none" strike="noStrike" kern="0" cap="none" spc="0" normalizeH="0" baseline="0" noProof="0">
                <a:ln>
                  <a:noFill/>
                </a:ln>
                <a:solidFill>
                  <a:srgbClr val="FF0000"/>
                </a:solidFill>
                <a:effectLst>
                  <a:outerShdw blurRad="38100" dist="38100" dir="2700000" algn="tl">
                    <a:srgbClr val="000000">
                      <a:alpha val="43137"/>
                    </a:srgbClr>
                  </a:outerShdw>
                </a:effectLst>
                <a:uLnTx/>
                <a:uFillTx/>
                <a:latin typeface="Times New Roman"/>
                <a:ea typeface="宋体"/>
                <a:cs typeface="+mn-cs"/>
              </a:rPr>
              <a:t>第一阶段 </a:t>
            </a:r>
            <a:r>
              <a:rPr kumimoji="1" lang="en-US" altLang="zh-CN" sz="2400" b="1" i="0" u="none" strike="noStrike" kern="0" cap="none" spc="0" normalizeH="0" baseline="0" noProof="0">
                <a:ln>
                  <a:noFill/>
                </a:ln>
                <a:solidFill>
                  <a:srgbClr val="FF0000"/>
                </a:solidFill>
                <a:effectLst>
                  <a:outerShdw blurRad="38100" dist="38100" dir="2700000" algn="tl">
                    <a:srgbClr val="000000">
                      <a:alpha val="43137"/>
                    </a:srgbClr>
                  </a:outerShdw>
                </a:effectLst>
                <a:uLnTx/>
                <a:uFillTx/>
                <a:latin typeface="Times New Roman"/>
                <a:ea typeface="宋体"/>
                <a:cs typeface="+mn-cs"/>
              </a:rPr>
              <a:t>SCM</a:t>
            </a:r>
            <a:r>
              <a:rPr kumimoji="1" lang="zh-CN" altLang="zh-CN" sz="2000" b="1" i="0" u="none" strike="noStrike" kern="0" cap="none" spc="0" normalizeH="0" baseline="0" noProof="0">
                <a:ln>
                  <a:noFill/>
                </a:ln>
                <a:solidFill>
                  <a:srgbClr val="FF0000"/>
                </a:solidFill>
                <a:effectLst>
                  <a:outerShdw blurRad="38100" dist="38100" dir="2700000" algn="tl">
                    <a:srgbClr val="000000">
                      <a:alpha val="43137"/>
                    </a:srgbClr>
                  </a:outerShdw>
                </a:effectLst>
                <a:uLnTx/>
                <a:uFillTx/>
                <a:latin typeface="Times New Roman"/>
                <a:ea typeface="宋体"/>
                <a:cs typeface="Times New Roman" panose="02020603050405020304" pitchFamily="18" charset="0"/>
              </a:rPr>
              <a:t>（</a:t>
            </a:r>
            <a:r>
              <a:rPr kumimoji="1" lang="en-US" altLang="zh-CN" sz="2000" b="1" i="0" u="none" strike="noStrike" kern="0" cap="none" spc="0" normalizeH="0" baseline="0" noProof="0">
                <a:ln>
                  <a:noFill/>
                </a:ln>
                <a:solidFill>
                  <a:srgbClr val="FF0000"/>
                </a:solidFill>
                <a:effectLst>
                  <a:outerShdw blurRad="38100" dist="38100" dir="2700000" algn="tl">
                    <a:srgbClr val="000000">
                      <a:alpha val="43137"/>
                    </a:srgbClr>
                  </a:outerShdw>
                </a:effectLst>
                <a:uLnTx/>
                <a:uFillTx/>
                <a:latin typeface="Times New Roman"/>
                <a:ea typeface="宋体"/>
                <a:cs typeface="+mn-cs"/>
              </a:rPr>
              <a:t>Single Chip Microcomputer</a:t>
            </a:r>
            <a:r>
              <a:rPr kumimoji="1" lang="zh-CN" altLang="zh-CN" sz="2000" b="1" i="0" u="none" strike="noStrike" kern="0" cap="none" spc="0" normalizeH="0" baseline="0" noProof="0">
                <a:ln>
                  <a:noFill/>
                </a:ln>
                <a:solidFill>
                  <a:srgbClr val="FF0000"/>
                </a:solidFill>
                <a:effectLst>
                  <a:outerShdw blurRad="38100" dist="38100" dir="2700000" algn="tl">
                    <a:srgbClr val="000000">
                      <a:alpha val="43137"/>
                    </a:srgbClr>
                  </a:outerShdw>
                </a:effectLst>
                <a:uLnTx/>
                <a:uFillTx/>
                <a:latin typeface="Times New Roman"/>
                <a:ea typeface="宋体"/>
                <a:cs typeface="Times New Roman" panose="02020603050405020304" pitchFamily="18" charset="0"/>
              </a:rPr>
              <a:t>），单片微机</a:t>
            </a:r>
            <a:r>
              <a:rPr kumimoji="1" lang="zh-CN" altLang="en-US" sz="2000" b="1" i="0" u="none" strike="noStrike" kern="0" cap="none" spc="0" normalizeH="0" baseline="0" noProof="0">
                <a:ln>
                  <a:noFill/>
                </a:ln>
                <a:solidFill>
                  <a:srgbClr val="FF0000"/>
                </a:solidFill>
                <a:effectLst>
                  <a:outerShdw blurRad="38100" dist="38100" dir="2700000" algn="tl">
                    <a:srgbClr val="000000">
                      <a:alpha val="43137"/>
                    </a:srgbClr>
                  </a:outerShdw>
                </a:effectLst>
                <a:uLnTx/>
                <a:uFillTx/>
                <a:latin typeface="Times New Roman"/>
                <a:ea typeface="宋体"/>
                <a:cs typeface="Times New Roman" panose="02020603050405020304" pitchFamily="18" charset="0"/>
              </a:rPr>
              <a:t>阶段</a:t>
            </a:r>
            <a:endParaRPr kumimoji="1" lang="en-US" altLang="zh-CN" sz="24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a:ea typeface="宋体"/>
              <a:cs typeface="Times New Roman" panose="02020603050405020304" pitchFamily="18" charset="0"/>
            </a:endParaRPr>
          </a:p>
        </p:txBody>
      </p:sp>
      <p:sp>
        <p:nvSpPr>
          <p:cNvPr id="11" name="文本框 5">
            <a:extLst>
              <a:ext uri="{FF2B5EF4-FFF2-40B4-BE49-F238E27FC236}">
                <a16:creationId xmlns:a16="http://schemas.microsoft.com/office/drawing/2014/main" id="{41550C46-70C7-4278-8F17-8E62A1D0F4F0}"/>
              </a:ext>
            </a:extLst>
          </p:cNvPr>
          <p:cNvSpPr txBox="1">
            <a:spLocks noChangeArrowheads="1"/>
          </p:cNvSpPr>
          <p:nvPr/>
        </p:nvSpPr>
        <p:spPr bwMode="auto">
          <a:xfrm>
            <a:off x="473075" y="3903663"/>
            <a:ext cx="80454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342900" marR="0" lvl="0" indent="-342900" defTabSz="914400" eaLnBrk="1" fontAlgn="auto" latinLnBrk="0" hangingPunct="1">
              <a:lnSpc>
                <a:spcPct val="100000"/>
              </a:lnSpc>
              <a:spcBef>
                <a:spcPct val="0"/>
              </a:spcBef>
              <a:spcAft>
                <a:spcPts val="0"/>
              </a:spcAft>
              <a:buClrTx/>
              <a:buSzTx/>
              <a:buFontTx/>
              <a:buChar char="•"/>
              <a:tabLst/>
              <a:defRPr/>
            </a:pPr>
            <a:r>
              <a:rPr kumimoji="1" lang="zh-CN" altLang="zh-CN" sz="2400" b="1"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rPr>
              <a:t>在</a:t>
            </a:r>
            <a:r>
              <a:rPr kumimoji="1" lang="en-US" altLang="zh-CN" sz="2400" b="1"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rPr>
              <a:t>51</a:t>
            </a:r>
            <a:r>
              <a:rPr kumimoji="1" lang="zh-CN" altLang="zh-CN" sz="2400" b="1"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rPr>
              <a:t>内核基础上，开发了许多增强型的</a:t>
            </a:r>
            <a:r>
              <a:rPr kumimoji="1" lang="en-US" altLang="zh-CN" sz="2400" b="1"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rPr>
              <a:t>SCM</a:t>
            </a:r>
            <a:r>
              <a:rPr kumimoji="1" lang="zh-CN" altLang="zh-CN" sz="2400" b="1"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rPr>
              <a:t>，在存储器的数量和存储方式、定时器</a:t>
            </a:r>
            <a:r>
              <a:rPr kumimoji="1" lang="en-US" altLang="zh-CN" sz="2400" b="1"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rPr>
              <a:t>/</a:t>
            </a:r>
            <a:r>
              <a:rPr kumimoji="1" lang="zh-CN" altLang="zh-CN" sz="2400" b="1"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rPr>
              <a:t>计数器和中断源的数量等片内基本资源方面有所提升，涉及的主要型号有：</a:t>
            </a:r>
            <a:endParaRPr kumimoji="1" lang="zh-CN" altLang="en-US" sz="2400" b="1"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文本框 7">
            <a:extLst>
              <a:ext uri="{FF2B5EF4-FFF2-40B4-BE49-F238E27FC236}">
                <a16:creationId xmlns:a16="http://schemas.microsoft.com/office/drawing/2014/main" id="{DA9A6781-EE4D-4DB8-BE40-D2A2DD43812F}"/>
              </a:ext>
            </a:extLst>
          </p:cNvPr>
          <p:cNvSpPr txBox="1">
            <a:spLocks noChangeArrowheads="1"/>
          </p:cNvSpPr>
          <p:nvPr/>
        </p:nvSpPr>
        <p:spPr bwMode="auto">
          <a:xfrm>
            <a:off x="473075" y="2335213"/>
            <a:ext cx="804545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342900" marR="0" lvl="0" indent="-342900" defTabSz="914400" eaLnBrk="1" fontAlgn="auto" latinLnBrk="0" hangingPunct="1">
              <a:lnSpc>
                <a:spcPct val="100000"/>
              </a:lnSpc>
              <a:spcBef>
                <a:spcPct val="0"/>
              </a:spcBef>
              <a:spcAft>
                <a:spcPts val="0"/>
              </a:spcAft>
              <a:buClrTx/>
              <a:buSzTx/>
              <a:buFontTx/>
              <a:buChar char="•"/>
              <a:tabLst/>
              <a:defRPr/>
            </a:pPr>
            <a:r>
              <a:rPr kumimoji="1" lang="zh-CN" altLang="zh-CN"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rPr>
              <a:t>主要技术发展方向是：寻求最佳单片形态的嵌入式系统体系结构。在开创嵌入式系统的发展道路上，</a:t>
            </a:r>
            <a:r>
              <a:rPr kumimoji="1" lang="en-US" altLang="zh-CN"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rPr>
              <a:t>Intel</a:t>
            </a:r>
            <a:r>
              <a:rPr kumimoji="1" lang="zh-CN" altLang="zh-CN"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rPr>
              <a:t>公司功不可没，奠定了</a:t>
            </a:r>
            <a:r>
              <a:rPr kumimoji="1" lang="en-US" altLang="zh-CN"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rPr>
              <a:t>SCM</a:t>
            </a:r>
            <a:r>
              <a:rPr kumimoji="1" lang="zh-CN" altLang="zh-CN"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rPr>
              <a:t>与通用微机完全不同的发展道路。</a:t>
            </a:r>
            <a:r>
              <a:rPr kumimoji="1" lang="zh-CN" altLang="en-US"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rPr>
              <a:t>Intel 4004, Intel 8008, MCS-48,MCS-51</a:t>
            </a:r>
            <a:r>
              <a:rPr kumimoji="1" lang="zh-CN" altLang="en-US"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32D190E5-E9C6-48E6-A38A-66AE61B2B62D}"/>
              </a:ext>
            </a:extLst>
          </p:cNvPr>
          <p:cNvSpPr txBox="1"/>
          <p:nvPr/>
        </p:nvSpPr>
        <p:spPr>
          <a:xfrm>
            <a:off x="849313" y="5143500"/>
            <a:ext cx="7772400" cy="1201738"/>
          </a:xfrm>
          <a:prstGeom prst="rect">
            <a:avLst/>
          </a:prstGeom>
          <a:noFill/>
        </p:spPr>
        <p:txBody>
          <a:bodyPr>
            <a:spAutoFit/>
          </a:bodyPr>
          <a:lstStyle/>
          <a:p>
            <a:pPr algn="just">
              <a:defRPr/>
            </a:pPr>
            <a:r>
              <a:rPr kumimoji="1" lang="en-US"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Intel</a:t>
            </a:r>
            <a:r>
              <a:rPr kumimoji="1" lang="zh-CN"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的：</a:t>
            </a:r>
            <a:r>
              <a:rPr kumimoji="1" lang="en-US"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80C31</a:t>
            </a:r>
            <a:r>
              <a:rPr kumimoji="1" lang="zh-CN"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a:t>
            </a:r>
            <a:r>
              <a:rPr kumimoji="1" lang="en-US"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80C51</a:t>
            </a:r>
            <a:r>
              <a:rPr kumimoji="1" lang="zh-CN"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a:t>
            </a:r>
            <a:r>
              <a:rPr kumimoji="1" lang="en-US"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80C52</a:t>
            </a:r>
            <a:r>
              <a:rPr kumimoji="1" lang="zh-CN"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a:t>
            </a:r>
            <a:r>
              <a:rPr kumimoji="1" lang="en-US"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87C51</a:t>
            </a:r>
            <a:r>
              <a:rPr kumimoji="1" lang="zh-CN"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a:t>
            </a:r>
            <a:r>
              <a:rPr kumimoji="1" lang="en-US"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87C52</a:t>
            </a:r>
            <a:r>
              <a:rPr kumimoji="1" lang="zh-CN"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a:t>
            </a:r>
            <a:r>
              <a:rPr kumimoji="1" lang="en-US"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89C51</a:t>
            </a:r>
            <a:r>
              <a:rPr kumimoji="1" lang="zh-CN"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a:t>
            </a:r>
            <a:r>
              <a:rPr kumimoji="1" lang="en-US"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89C52</a:t>
            </a:r>
            <a:r>
              <a:rPr kumimoji="1" lang="zh-CN"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等；</a:t>
            </a:r>
            <a:endParaRPr kumimoji="1" lang="zh-CN" altLang="zh-CN" b="1" kern="100" dirty="0">
              <a:solidFill>
                <a:srgbClr val="00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endParaRPr>
          </a:p>
          <a:p>
            <a:pPr algn="just">
              <a:defRPr/>
            </a:pPr>
            <a:r>
              <a:rPr kumimoji="1" lang="en-US"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Atmel</a:t>
            </a:r>
            <a:r>
              <a:rPr kumimoji="1" lang="zh-CN"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的：</a:t>
            </a:r>
            <a:r>
              <a:rPr kumimoji="1" lang="en-US"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AT80C51</a:t>
            </a:r>
            <a:r>
              <a:rPr kumimoji="1" lang="zh-CN"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a:t>
            </a:r>
            <a:r>
              <a:rPr kumimoji="1" lang="en-US"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AT80C52</a:t>
            </a:r>
            <a:r>
              <a:rPr kumimoji="1" lang="zh-CN"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a:t>
            </a:r>
            <a:r>
              <a:rPr kumimoji="1" lang="en-US"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AT87C51</a:t>
            </a:r>
            <a:r>
              <a:rPr kumimoji="1" lang="zh-CN"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a:t>
            </a:r>
            <a:r>
              <a:rPr kumimoji="1" lang="en-US"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AT89C52</a:t>
            </a:r>
            <a:r>
              <a:rPr kumimoji="1" lang="zh-CN"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a:t>
            </a:r>
            <a:r>
              <a:rPr kumimoji="1" lang="en-US"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AT89C2051</a:t>
            </a:r>
            <a:r>
              <a:rPr kumimoji="1" lang="zh-CN"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等；</a:t>
            </a:r>
            <a:endParaRPr kumimoji="1" lang="zh-CN" altLang="zh-CN" b="1" kern="100" dirty="0">
              <a:solidFill>
                <a:srgbClr val="00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endParaRPr>
          </a:p>
          <a:p>
            <a:pPr algn="just">
              <a:defRPr/>
            </a:pPr>
            <a:r>
              <a:rPr kumimoji="1" lang="en-US"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Philips</a:t>
            </a:r>
            <a:r>
              <a:rPr kumimoji="1" lang="zh-CN"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的：</a:t>
            </a:r>
            <a:r>
              <a:rPr kumimoji="1" lang="en-US"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P80C51</a:t>
            </a:r>
            <a:r>
              <a:rPr kumimoji="1" lang="zh-CN"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a:t>
            </a:r>
            <a:r>
              <a:rPr kumimoji="1" lang="en-US"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P80C52</a:t>
            </a:r>
            <a:r>
              <a:rPr kumimoji="1" lang="zh-CN"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a:t>
            </a:r>
            <a:r>
              <a:rPr kumimoji="1" lang="en-US"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P87C51</a:t>
            </a:r>
            <a:r>
              <a:rPr kumimoji="1" lang="zh-CN"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a:t>
            </a:r>
            <a:r>
              <a:rPr kumimoji="1" lang="en-US"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P87C 52</a:t>
            </a:r>
            <a:r>
              <a:rPr kumimoji="1" lang="zh-CN"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a:t>
            </a:r>
            <a:r>
              <a:rPr kumimoji="1" lang="en-US"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P89C51</a:t>
            </a:r>
            <a:r>
              <a:rPr kumimoji="1" lang="zh-CN"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a:t>
            </a:r>
            <a:r>
              <a:rPr kumimoji="1" lang="en-US"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P89C52</a:t>
            </a:r>
            <a:r>
              <a:rPr kumimoji="1" lang="zh-CN"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等；</a:t>
            </a:r>
            <a:endParaRPr kumimoji="1" lang="zh-CN" altLang="zh-CN" b="1" kern="100" dirty="0">
              <a:solidFill>
                <a:srgbClr val="00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endParaRPr>
          </a:p>
          <a:p>
            <a:pPr algn="just">
              <a:defRPr/>
            </a:pPr>
            <a:r>
              <a:rPr kumimoji="1" lang="en-US"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Winbond </a:t>
            </a:r>
            <a:r>
              <a:rPr kumimoji="1" lang="zh-CN"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的：</a:t>
            </a:r>
            <a:r>
              <a:rPr kumimoji="1" lang="en-US"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W77L32</a:t>
            </a:r>
            <a:r>
              <a:rPr kumimoji="1" lang="zh-CN"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a:t>
            </a:r>
            <a:r>
              <a:rPr kumimoji="1" lang="en-US"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W77E58</a:t>
            </a:r>
            <a:r>
              <a:rPr kumimoji="1" lang="zh-CN"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a:t>
            </a:r>
            <a:r>
              <a:rPr kumimoji="1" lang="en-US" altLang="zh-CN" b="1" kern="100" dirty="0">
                <a:solidFill>
                  <a:srgbClr val="FF0000"/>
                </a:solidFill>
                <a:effectLst>
                  <a:outerShdw blurRad="38100" dist="38100" dir="2700000" algn="tl">
                    <a:srgbClr val="000000">
                      <a:alpha val="43137"/>
                    </a:srgbClr>
                  </a:outerShdw>
                </a:effectLst>
                <a:ea typeface="宋体" panose="02010600030101010101" pitchFamily="2" charset="-122"/>
                <a:cs typeface="宋体" panose="02010600030101010101" pitchFamily="2" charset="-122"/>
              </a:rPr>
              <a:t>W78E51B</a:t>
            </a:r>
            <a:r>
              <a:rPr kumimoji="1" lang="zh-CN" altLang="zh-CN" b="1" kern="100" dirty="0">
                <a:solidFill>
                  <a:srgbClr val="FF0000"/>
                </a:solidFill>
                <a:effectLst>
                  <a:outerShdw blurRad="38100" dist="38100" dir="2700000" algn="tl">
                    <a:srgbClr val="000000">
                      <a:alpha val="43137"/>
                    </a:srgbClr>
                  </a:outerShdw>
                </a:effectLst>
                <a:ea typeface="宋体" panose="02010600030101010101" pitchFamily="2" charset="-122"/>
              </a:rPr>
              <a:t>、</a:t>
            </a:r>
            <a:r>
              <a:rPr kumimoji="1" lang="en-US" altLang="zh-CN" b="1" kern="100" dirty="0">
                <a:solidFill>
                  <a:srgbClr val="FF0000"/>
                </a:solidFill>
                <a:effectLst>
                  <a:outerShdw blurRad="38100" dist="38100" dir="2700000" algn="tl">
                    <a:srgbClr val="000000">
                      <a:alpha val="43137"/>
                    </a:srgbClr>
                  </a:outerShdw>
                </a:effectLst>
                <a:ea typeface="宋体" panose="02010600030101010101" pitchFamily="2" charset="-122"/>
              </a:rPr>
              <a:t>W78C52</a:t>
            </a:r>
            <a:r>
              <a:rPr kumimoji="1" lang="zh-CN" altLang="zh-CN" b="1" kern="100" dirty="0">
                <a:solidFill>
                  <a:srgbClr val="FF0000"/>
                </a:solidFill>
                <a:effectLst>
                  <a:outerShdw blurRad="38100" dist="38100" dir="2700000" algn="tl">
                    <a:srgbClr val="000000">
                      <a:alpha val="43137"/>
                    </a:srgbClr>
                  </a:outerShdw>
                </a:effectLst>
                <a:ea typeface="宋体" panose="02010600030101010101" pitchFamily="2" charset="-122"/>
              </a:rPr>
              <a:t>、</a:t>
            </a:r>
            <a:r>
              <a:rPr kumimoji="1" lang="en-US" altLang="zh-CN" b="1" kern="100" dirty="0">
                <a:solidFill>
                  <a:srgbClr val="FF0000"/>
                </a:solidFill>
                <a:effectLst>
                  <a:outerShdw blurRad="38100" dist="38100" dir="2700000" algn="tl">
                    <a:srgbClr val="000000">
                      <a:alpha val="43137"/>
                    </a:srgbClr>
                  </a:outerShdw>
                </a:effectLst>
                <a:ea typeface="宋体" panose="02010600030101010101" pitchFamily="2" charset="-122"/>
              </a:rPr>
              <a:t>W78E54B</a:t>
            </a:r>
            <a:r>
              <a:rPr kumimoji="1" lang="zh-CN" altLang="zh-CN" b="1" kern="100" dirty="0">
                <a:solidFill>
                  <a:srgbClr val="FF0000"/>
                </a:solidFill>
                <a:effectLst>
                  <a:outerShdw blurRad="38100" dist="38100" dir="2700000" algn="tl">
                    <a:srgbClr val="000000">
                      <a:alpha val="43137"/>
                    </a:srgbClr>
                  </a:outerShdw>
                </a:effectLst>
                <a:ea typeface="宋体" panose="02010600030101010101" pitchFamily="2" charset="-122"/>
              </a:rPr>
              <a:t>等</a:t>
            </a:r>
            <a:r>
              <a:rPr kumimoji="1" lang="zh-CN" altLang="en-US" b="1" kern="100" dirty="0">
                <a:solidFill>
                  <a:srgbClr val="FF0000"/>
                </a:solidFill>
                <a:effectLst>
                  <a:outerShdw blurRad="38100" dist="38100" dir="2700000" algn="tl">
                    <a:srgbClr val="000000">
                      <a:alpha val="43137"/>
                    </a:srgbClr>
                  </a:outerShdw>
                </a:effectLst>
                <a:ea typeface="宋体" panose="02010600030101010101" pitchFamily="2" charset="-122"/>
              </a:rPr>
              <a:t>。</a:t>
            </a:r>
            <a:endParaRPr kumimoji="1" lang="zh-CN" altLang="zh-CN" b="1" kern="100" dirty="0">
              <a:solidFill>
                <a:srgbClr val="FF0000"/>
              </a:solidFill>
              <a:effectLst>
                <a:outerShdw blurRad="38100" dist="38100" dir="2700000" algn="tl">
                  <a:srgbClr val="000000">
                    <a:alpha val="43137"/>
                  </a:srgbClr>
                </a:outerShdw>
              </a:effectLst>
              <a:ea typeface="宋体" panose="02010600030101010101" pitchFamily="2" charset="-122"/>
            </a:endParaRPr>
          </a:p>
        </p:txBody>
      </p:sp>
    </p:spTree>
    <p:extLst>
      <p:ext uri="{BB962C8B-B14F-4D97-AF65-F5344CB8AC3E}">
        <p14:creationId xmlns:p14="http://schemas.microsoft.com/office/powerpoint/2010/main" val="2248319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zh-CN" altLang="en-US" dirty="0"/>
              <a:t>河北工业大学</a:t>
            </a:r>
            <a:endParaRPr lang="en-US" altLang="zh-CN"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1366837"/>
            <a:ext cx="9124950" cy="4124325"/>
          </a:xfrm>
          <a:prstGeom prst="rect">
            <a:avLst/>
          </a:prstGeom>
        </p:spPr>
      </p:pic>
      <p:sp>
        <p:nvSpPr>
          <p:cNvPr id="5" name="Text Box 6"/>
          <p:cNvSpPr txBox="1">
            <a:spLocks noChangeArrowheads="1"/>
          </p:cNvSpPr>
          <p:nvPr/>
        </p:nvSpPr>
        <p:spPr bwMode="auto">
          <a:xfrm>
            <a:off x="1475656" y="794"/>
            <a:ext cx="5975350" cy="873124"/>
          </a:xfrm>
          <a:prstGeom prst="rect">
            <a:avLst/>
          </a:prstGeom>
          <a:noFill/>
          <a:ln>
            <a:noFill/>
          </a:ln>
          <a:effectLst/>
        </p:spPr>
        <p:txBody>
          <a:bodyPr anchor="b"/>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4000" b="1" dirty="0">
                <a:solidFill>
                  <a:srgbClr val="C00000"/>
                </a:solidFill>
                <a:effectLst>
                  <a:outerShdw blurRad="38100" dist="38100" dir="2700000" algn="tl">
                    <a:srgbClr val="C0C0C0"/>
                  </a:outerShdw>
                </a:effectLst>
                <a:latin typeface="等线" panose="02010600030101010101" charset="-122"/>
                <a:ea typeface="等线" panose="02010600030101010101" charset="-122"/>
              </a:rPr>
              <a:t>单片机型号命名规则</a:t>
            </a:r>
          </a:p>
        </p:txBody>
      </p:sp>
      <p:sp>
        <p:nvSpPr>
          <p:cNvPr id="3" name="矩形 2"/>
          <p:cNvSpPr/>
          <p:nvPr/>
        </p:nvSpPr>
        <p:spPr bwMode="auto">
          <a:xfrm>
            <a:off x="2195736" y="1366837"/>
            <a:ext cx="936104" cy="549995"/>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6" name="矩形 5"/>
          <p:cNvSpPr/>
          <p:nvPr/>
        </p:nvSpPr>
        <p:spPr bwMode="auto">
          <a:xfrm>
            <a:off x="3051830" y="1366837"/>
            <a:ext cx="468052" cy="549995"/>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7" name="矩形 6"/>
          <p:cNvSpPr/>
          <p:nvPr/>
        </p:nvSpPr>
        <p:spPr bwMode="auto">
          <a:xfrm>
            <a:off x="3394456" y="1366836"/>
            <a:ext cx="468052" cy="549995"/>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8" name="矩形 7"/>
          <p:cNvSpPr/>
          <p:nvPr/>
        </p:nvSpPr>
        <p:spPr bwMode="auto">
          <a:xfrm>
            <a:off x="3891098" y="1366837"/>
            <a:ext cx="468052" cy="549995"/>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9" name="矩形 8"/>
          <p:cNvSpPr/>
          <p:nvPr/>
        </p:nvSpPr>
        <p:spPr bwMode="auto">
          <a:xfrm>
            <a:off x="4252844" y="1366837"/>
            <a:ext cx="468052" cy="549995"/>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10" name="矩形 9"/>
          <p:cNvSpPr/>
          <p:nvPr/>
        </p:nvSpPr>
        <p:spPr bwMode="auto">
          <a:xfrm>
            <a:off x="4650356" y="1363428"/>
            <a:ext cx="468052" cy="549995"/>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11" name="矩形 10"/>
          <p:cNvSpPr/>
          <p:nvPr/>
        </p:nvSpPr>
        <p:spPr bwMode="auto">
          <a:xfrm>
            <a:off x="7557135" y="3860800"/>
            <a:ext cx="1479550" cy="4318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tx1"/>
                </a:solidFill>
                <a:effectLst/>
                <a:latin typeface="Times New Roman" panose="02020603050405020304" pitchFamily="18" charset="0"/>
              </a:rPr>
              <a:t>参数值</a:t>
            </a:r>
            <a:r>
              <a:rPr kumimoji="0" lang="en-US" altLang="zh-CN" sz="1800" b="1" i="0" u="none" strike="noStrike" cap="none" normalizeH="0" baseline="0" dirty="0">
                <a:ln>
                  <a:noFill/>
                </a:ln>
                <a:solidFill>
                  <a:schemeClr val="tx1"/>
                </a:solidFill>
                <a:effectLst/>
                <a:latin typeface="Times New Roman" panose="02020603050405020304" pitchFamily="18" charset="0"/>
              </a:rPr>
              <a:t>×4K</a:t>
            </a:r>
            <a:endParaRPr kumimoji="0" lang="zh-CN" altLang="en-US" sz="1800" b="1" i="0" u="none" strike="noStrike" cap="none" normalizeH="0" baseline="0" dirty="0">
              <a:ln>
                <a:noFill/>
              </a:ln>
              <a:solidFill>
                <a:schemeClr val="tx1"/>
              </a:solidFill>
              <a:effectLst/>
              <a:latin typeface="Times New Roman" panose="02020603050405020304" pitchFamily="18" charset="0"/>
            </a:endParaRPr>
          </a:p>
        </p:txBody>
      </p:sp>
      <p:sp>
        <p:nvSpPr>
          <p:cNvPr id="12" name="对话气泡: 圆角矩形 11"/>
          <p:cNvSpPr/>
          <p:nvPr/>
        </p:nvSpPr>
        <p:spPr bwMode="auto">
          <a:xfrm>
            <a:off x="4252844" y="5264010"/>
            <a:ext cx="1614556" cy="1045310"/>
          </a:xfrm>
          <a:prstGeom prst="wedgeRoundRectCallout">
            <a:avLst>
              <a:gd name="adj1" fmla="val -58583"/>
              <a:gd name="adj2" fmla="val -133164"/>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1800" b="1" i="0" u="none" strike="noStrike" cap="none" normalizeH="0" baseline="0" dirty="0">
                <a:ln>
                  <a:noFill/>
                </a:ln>
                <a:solidFill>
                  <a:schemeClr val="tx1"/>
                </a:solidFill>
                <a:effectLst/>
              </a:rPr>
              <a:t>一次性</a:t>
            </a:r>
            <a:r>
              <a:rPr lang="zh-CN" altLang="en-US" b="1" dirty="0"/>
              <a:t>可</a:t>
            </a:r>
            <a:r>
              <a:rPr kumimoji="0" lang="zh-CN" altLang="en-US" sz="1800" b="1" i="0" u="none" strike="noStrike" cap="none" normalizeH="0" baseline="0" dirty="0">
                <a:ln>
                  <a:noFill/>
                </a:ln>
                <a:solidFill>
                  <a:schemeClr val="tx1"/>
                </a:solidFill>
                <a:effectLst/>
              </a:rPr>
              <a:t>写入的</a:t>
            </a:r>
            <a:r>
              <a:rPr kumimoji="0" lang="en-US" altLang="zh-CN" sz="1800" b="1" i="0" u="none" strike="noStrike" cap="none" normalizeH="0" baseline="0" dirty="0">
                <a:ln>
                  <a:noFill/>
                </a:ln>
                <a:solidFill>
                  <a:schemeClr val="tx1"/>
                </a:solidFill>
                <a:effectLst/>
              </a:rPr>
              <a:t>ROM</a:t>
            </a:r>
            <a:r>
              <a:rPr kumimoji="0" lang="zh-CN" altLang="en-US" sz="1800" b="1" i="0" u="none" strike="noStrike" cap="none" normalizeH="0" baseline="0" dirty="0">
                <a:ln>
                  <a:noFill/>
                </a:ln>
                <a:solidFill>
                  <a:schemeClr val="tx1"/>
                </a:solidFill>
                <a:effectLst/>
              </a:rPr>
              <a:t>，或无</a:t>
            </a:r>
            <a:r>
              <a:rPr kumimoji="0" lang="en-US" altLang="zh-CN" sz="1800" b="1" i="0" u="none" strike="noStrike" cap="none" normalizeH="0" baseline="0" dirty="0">
                <a:ln>
                  <a:noFill/>
                </a:ln>
                <a:solidFill>
                  <a:schemeClr val="tx1"/>
                </a:solidFill>
                <a:effectLst/>
              </a:rPr>
              <a:t>ROM</a:t>
            </a:r>
            <a:endParaRPr kumimoji="0" lang="zh-CN" altLang="en-US" sz="1800" b="1" i="0" u="none" strike="noStrike" cap="none" normalizeH="0" baseline="0" dirty="0">
              <a:ln>
                <a:noFill/>
              </a:ln>
              <a:solidFill>
                <a:schemeClr val="tx1"/>
              </a:solidFill>
              <a:effectLst/>
            </a:endParaRPr>
          </a:p>
        </p:txBody>
      </p:sp>
      <p:sp>
        <p:nvSpPr>
          <p:cNvPr id="13" name="对话气泡: 圆角矩形 12"/>
          <p:cNvSpPr/>
          <p:nvPr/>
        </p:nvSpPr>
        <p:spPr bwMode="auto">
          <a:xfrm>
            <a:off x="3503852" y="5670852"/>
            <a:ext cx="1614556" cy="422444"/>
          </a:xfrm>
          <a:prstGeom prst="wedgeRoundRectCallout">
            <a:avLst>
              <a:gd name="adj1" fmla="val -50174"/>
              <a:gd name="adj2" fmla="val -186551"/>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lang="zh-CN" altLang="en-US" b="1" dirty="0"/>
              <a:t>电擦除</a:t>
            </a:r>
            <a:r>
              <a:rPr kumimoji="0" lang="en-US" altLang="zh-CN" sz="1800" b="1" i="0" u="none" strike="noStrike" cap="none" normalizeH="0" baseline="0" dirty="0">
                <a:ln>
                  <a:noFill/>
                </a:ln>
                <a:solidFill>
                  <a:schemeClr val="tx1"/>
                </a:solidFill>
                <a:effectLst/>
              </a:rPr>
              <a:t>ROM</a:t>
            </a:r>
            <a:endParaRPr kumimoji="0" lang="zh-CN" altLang="en-US" sz="1800" b="1" i="0" u="none" strike="noStrike" cap="none" normalizeH="0" baseline="0" dirty="0">
              <a:ln>
                <a:noFill/>
              </a:ln>
              <a:solidFill>
                <a:schemeClr val="tx1"/>
              </a:solidFill>
              <a:effectLst/>
            </a:endParaRPr>
          </a:p>
        </p:txBody>
      </p:sp>
      <p:sp>
        <p:nvSpPr>
          <p:cNvPr id="14" name="对话气泡: 圆角矩形 13"/>
          <p:cNvSpPr/>
          <p:nvPr/>
        </p:nvSpPr>
        <p:spPr bwMode="auto">
          <a:xfrm>
            <a:off x="2128968" y="6164774"/>
            <a:ext cx="1974596" cy="422444"/>
          </a:xfrm>
          <a:prstGeom prst="wedgeRoundRectCallout">
            <a:avLst>
              <a:gd name="adj1" fmla="val -5728"/>
              <a:gd name="adj2" fmla="val -388355"/>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lang="zh-CN" altLang="en-US" b="1" dirty="0"/>
              <a:t>紫外线擦除</a:t>
            </a:r>
            <a:r>
              <a:rPr kumimoji="0" lang="en-US" altLang="zh-CN" sz="1800" b="1" i="0" u="none" strike="noStrike" cap="none" normalizeH="0" baseline="0" dirty="0">
                <a:ln>
                  <a:noFill/>
                </a:ln>
                <a:solidFill>
                  <a:schemeClr val="tx1"/>
                </a:solidFill>
                <a:effectLst/>
              </a:rPr>
              <a:t>ROM</a:t>
            </a:r>
            <a:endParaRPr kumimoji="0" lang="zh-CN" altLang="en-US" sz="1800" b="1" i="0" u="none" strike="noStrike" cap="none" normalizeH="0" baseline="0" dirty="0">
              <a:ln>
                <a:noFill/>
              </a:ln>
              <a:solidFill>
                <a:schemeClr val="tx1"/>
              </a:solidFill>
              <a:effectLst/>
            </a:endParaRPr>
          </a:p>
        </p:txBody>
      </p:sp>
      <p:sp>
        <p:nvSpPr>
          <p:cNvPr id="15" name="对话气泡: 圆角矩形 14"/>
          <p:cNvSpPr/>
          <p:nvPr/>
        </p:nvSpPr>
        <p:spPr bwMode="auto">
          <a:xfrm>
            <a:off x="4777348" y="5599374"/>
            <a:ext cx="2098907" cy="422444"/>
          </a:xfrm>
          <a:prstGeom prst="wedgeRoundRectCallout">
            <a:avLst>
              <a:gd name="adj1" fmla="val -40176"/>
              <a:gd name="adj2" fmla="val -314444"/>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lang="en-US" altLang="zh-CN" b="1" dirty="0"/>
              <a:t>CMOS</a:t>
            </a:r>
            <a:r>
              <a:rPr lang="zh-CN" altLang="en-US" b="1" dirty="0"/>
              <a:t>半导体工艺</a:t>
            </a:r>
            <a:endParaRPr kumimoji="0" lang="zh-CN" altLang="en-US" sz="1800" b="1" i="0" u="none" strike="noStrike" cap="none" normalizeH="0" baseline="0" dirty="0">
              <a:ln>
                <a:noFill/>
              </a:ln>
              <a:solidFill>
                <a:schemeClr val="tx1"/>
              </a:solidFill>
              <a:effectLst/>
            </a:endParaRPr>
          </a:p>
        </p:txBody>
      </p:sp>
      <p:sp>
        <p:nvSpPr>
          <p:cNvPr id="16" name="对话气泡: 圆角矩形 15"/>
          <p:cNvSpPr/>
          <p:nvPr/>
        </p:nvSpPr>
        <p:spPr bwMode="auto">
          <a:xfrm>
            <a:off x="4817946" y="6008493"/>
            <a:ext cx="2098907" cy="601654"/>
          </a:xfrm>
          <a:prstGeom prst="wedgeRoundRectCallout">
            <a:avLst>
              <a:gd name="adj1" fmla="val -45777"/>
              <a:gd name="adj2" fmla="val -193023"/>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lang="zh-CN" altLang="en-US" b="1" dirty="0"/>
              <a:t>带系统可编程的半导体工艺</a:t>
            </a:r>
            <a:endParaRPr kumimoji="0" lang="zh-CN" altLang="en-US" sz="1800" b="1" i="0" u="none" strike="noStrike" cap="none" normalizeH="0" baseline="0" dirty="0">
              <a:ln>
                <a:noFill/>
              </a:ln>
              <a:solidFill>
                <a:schemeClr val="tx1"/>
              </a:solidFill>
              <a:effectLst/>
            </a:endParaRPr>
          </a:p>
        </p:txBody>
      </p:sp>
      <p:pic>
        <p:nvPicPr>
          <p:cNvPr id="17" name="图片 16"/>
          <p:cNvPicPr>
            <a:picLocks noChangeAspect="1"/>
          </p:cNvPicPr>
          <p:nvPr/>
        </p:nvPicPr>
        <p:blipFill>
          <a:blip r:embed="rId3"/>
          <a:stretch>
            <a:fillRect/>
          </a:stretch>
        </p:blipFill>
        <p:spPr>
          <a:xfrm>
            <a:off x="4715510" y="4652645"/>
            <a:ext cx="266700" cy="274320"/>
          </a:xfrm>
          <a:prstGeom prst="rect">
            <a:avLst/>
          </a:prstGeom>
        </p:spPr>
      </p:pic>
    </p:spTree>
    <p:extLst>
      <p:ext uri="{BB962C8B-B14F-4D97-AF65-F5344CB8AC3E}">
        <p14:creationId xmlns:p14="http://schemas.microsoft.com/office/powerpoint/2010/main" val="193274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arn(inVertical)">
                                      <p:cBhvr>
                                        <p:cTn id="3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arn(inVertical)">
                                      <p:cBhvr>
                                        <p:cTn id="42"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barn(inVertical)">
                                      <p:cBhvr>
                                        <p:cTn id="52"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barn(inVertical)">
                                      <p:cBhvr>
                                        <p:cTn id="57"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barn(inVertical)">
                                      <p:cBhvr>
                                        <p:cTn id="6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P spid="10" grpId="0" animBg="1"/>
      <p:bldP spid="11" grpId="0" bldLvl="0" animBg="1"/>
      <p:bldP spid="12" grpId="0" animBg="1"/>
      <p:bldP spid="13" grpId="0" animBg="1"/>
      <p:bldP spid="14" grpId="0" animBg="1"/>
      <p:bldP spid="15" grpId="0" animBg="1"/>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内容占位符 2">
            <a:extLst>
              <a:ext uri="{FF2B5EF4-FFF2-40B4-BE49-F238E27FC236}">
                <a16:creationId xmlns:a16="http://schemas.microsoft.com/office/drawing/2014/main" id="{231DF171-B3CA-4969-AE10-932CD2BD3494}"/>
              </a:ext>
            </a:extLst>
          </p:cNvPr>
          <p:cNvSpPr>
            <a:spLocks noGrp="1" noChangeArrowheads="1"/>
          </p:cNvSpPr>
          <p:nvPr>
            <p:ph idx="1"/>
          </p:nvPr>
        </p:nvSpPr>
        <p:spPr>
          <a:xfrm>
            <a:off x="623688" y="1295400"/>
            <a:ext cx="7980759" cy="2565648"/>
          </a:xfrm>
        </p:spPr>
        <p:txBody>
          <a:bodyPr/>
          <a:lstStyle/>
          <a:p>
            <a:pPr marL="0" indent="0">
              <a:lnSpc>
                <a:spcPct val="120000"/>
              </a:lnSpc>
              <a:buFontTx/>
              <a:buNone/>
              <a:defRPr/>
            </a:pPr>
            <a:r>
              <a:rPr lang="zh-CN" altLang="en-US" sz="2400"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第二阶段 </a:t>
            </a:r>
            <a:r>
              <a:rPr lang="en-US" altLang="zh-CN" sz="2400"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MCU</a:t>
            </a:r>
            <a:r>
              <a:rPr lang="zh-CN" altLang="zh-CN" sz="2400"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rPr>
              <a:t>（</a:t>
            </a:r>
            <a:r>
              <a:rPr lang="en-US" altLang="zh-CN" sz="2400"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Micro Controller Unit</a:t>
            </a:r>
            <a:r>
              <a:rPr lang="zh-CN" altLang="zh-CN" sz="2400"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rPr>
              <a:t>），</a:t>
            </a:r>
            <a:r>
              <a:rPr lang="zh-CN" altLang="zh-CN" sz="2000"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rPr>
              <a:t>微控制器阶段</a:t>
            </a:r>
            <a:endParaRPr lang="en-US" altLang="zh-CN" sz="2400"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endParaRPr>
          </a:p>
          <a:p>
            <a:pPr>
              <a:lnSpc>
                <a:spcPct val="120000"/>
              </a:lnSpc>
              <a:buClr>
                <a:schemeClr val="tx1"/>
              </a:buClr>
              <a:buFont typeface="Wingdings" panose="05000000000000000000" pitchFamily="2" charset="2"/>
              <a:buChar char="l"/>
              <a:defRPr/>
            </a:pPr>
            <a:r>
              <a:rPr lang="zh-CN" altLang="zh-CN" sz="2400"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rPr>
              <a:t>主要技术发展方向是</a:t>
            </a:r>
            <a:r>
              <a:rPr lang="zh-CN" altLang="en-US" sz="2400"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rPr>
              <a:t>：</a:t>
            </a:r>
            <a:r>
              <a:rPr lang="zh-CN" altLang="zh-CN" sz="2400"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rPr>
              <a:t>在</a:t>
            </a:r>
            <a:r>
              <a:rPr lang="en-US" altLang="zh-CN" sz="2400"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SCM</a:t>
            </a:r>
            <a:r>
              <a:rPr lang="zh-CN" altLang="zh-CN" sz="2400"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rPr>
              <a:t>的基础上提升了速度、功耗等基础性能，集成了外围电路</a:t>
            </a:r>
            <a:r>
              <a:rPr lang="zh-CN" altLang="en-US" sz="2400"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rPr>
              <a:t>与接口电路</a:t>
            </a:r>
            <a:r>
              <a:rPr lang="zh-CN" altLang="zh-CN" sz="2400"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rPr>
              <a:t>，</a:t>
            </a:r>
            <a:r>
              <a:rPr lang="zh-CN" altLang="en-US" sz="2400"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rPr>
              <a:t>不断扩展满足</a:t>
            </a:r>
            <a:r>
              <a:rPr lang="zh-CN" altLang="zh-CN" sz="2400"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rPr>
              <a:t>嵌入式应用</a:t>
            </a:r>
            <a:r>
              <a:rPr lang="zh-CN" altLang="en-US" sz="2400"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rPr>
              <a:t>的要求</a:t>
            </a:r>
            <a:r>
              <a:rPr lang="zh-CN" altLang="zh-CN" sz="2400"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rPr>
              <a:t>。</a:t>
            </a:r>
            <a:endParaRPr lang="en-US" altLang="zh-CN" sz="2400"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46083" name="文本框 4">
            <a:extLst>
              <a:ext uri="{FF2B5EF4-FFF2-40B4-BE49-F238E27FC236}">
                <a16:creationId xmlns:a16="http://schemas.microsoft.com/office/drawing/2014/main" id="{716112E6-1B47-42E5-93C1-8D5D1D5B06C4}"/>
              </a:ext>
            </a:extLst>
          </p:cNvPr>
          <p:cNvSpPr txBox="1">
            <a:spLocks noChangeArrowheads="1"/>
          </p:cNvSpPr>
          <p:nvPr/>
        </p:nvSpPr>
        <p:spPr bwMode="auto">
          <a:xfrm>
            <a:off x="581620" y="3441948"/>
            <a:ext cx="7980759" cy="1379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0"/>
              </a:spcBef>
              <a:buFont typeface="Wingdings" panose="05000000000000000000" pitchFamily="2" charset="2"/>
              <a:buChar char="l"/>
            </a:pPr>
            <a:r>
              <a:rPr lang="zh-CN" altLang="zh-CN" sz="2400" b="1" dirty="0">
                <a:effectLst>
                  <a:outerShdw blurRad="38100" dist="38100" dir="2700000" algn="tl">
                    <a:srgbClr val="000000">
                      <a:alpha val="43137"/>
                    </a:srgbClr>
                  </a:outerShdw>
                </a:effectLst>
                <a:cs typeface="Times New Roman" panose="02020603050405020304" pitchFamily="18" charset="0"/>
              </a:rPr>
              <a:t>从</a:t>
            </a:r>
            <a:r>
              <a:rPr lang="en-US" altLang="zh-CN" sz="2400" b="1" dirty="0">
                <a:effectLst>
                  <a:outerShdw blurRad="38100" dist="38100" dir="2700000" algn="tl">
                    <a:srgbClr val="000000">
                      <a:alpha val="43137"/>
                    </a:srgbClr>
                  </a:outerShdw>
                </a:effectLst>
              </a:rPr>
              <a:t>SCM</a:t>
            </a:r>
            <a:r>
              <a:rPr lang="zh-CN" altLang="zh-CN" sz="2400" b="1" dirty="0">
                <a:effectLst>
                  <a:outerShdw blurRad="38100" dist="38100" dir="2700000" algn="tl">
                    <a:srgbClr val="000000">
                      <a:alpha val="43137"/>
                    </a:srgbClr>
                  </a:outerShdw>
                </a:effectLst>
                <a:cs typeface="Times New Roman" panose="02020603050405020304" pitchFamily="18" charset="0"/>
              </a:rPr>
              <a:t>发展到</a:t>
            </a:r>
            <a:r>
              <a:rPr lang="en-US" altLang="zh-CN" sz="2400" b="1" dirty="0">
                <a:effectLst>
                  <a:outerShdw blurRad="38100" dist="38100" dir="2700000" algn="tl">
                    <a:srgbClr val="000000">
                      <a:alpha val="43137"/>
                    </a:srgbClr>
                  </a:outerShdw>
                </a:effectLst>
              </a:rPr>
              <a:t>MCU</a:t>
            </a:r>
            <a:r>
              <a:rPr lang="zh-CN" altLang="zh-CN" sz="2400" b="1" dirty="0">
                <a:effectLst>
                  <a:outerShdw blurRad="38100" dist="38100" dir="2700000" algn="tl">
                    <a:srgbClr val="000000">
                      <a:alpha val="43137"/>
                    </a:srgbClr>
                  </a:outerShdw>
                </a:effectLst>
                <a:cs typeface="Times New Roman" panose="02020603050405020304" pitchFamily="18" charset="0"/>
              </a:rPr>
              <a:t>，</a:t>
            </a:r>
            <a:r>
              <a:rPr lang="en-US" altLang="zh-CN" sz="2400" b="1" dirty="0">
                <a:effectLst>
                  <a:outerShdw blurRad="38100" dist="38100" dir="2700000" algn="tl">
                    <a:srgbClr val="000000">
                      <a:alpha val="43137"/>
                    </a:srgbClr>
                  </a:outerShdw>
                </a:effectLst>
              </a:rPr>
              <a:t>Philips</a:t>
            </a:r>
            <a:r>
              <a:rPr lang="zh-CN" altLang="zh-CN" sz="2400" b="1" dirty="0">
                <a:effectLst>
                  <a:outerShdw blurRad="38100" dist="38100" dir="2700000" algn="tl">
                    <a:srgbClr val="000000">
                      <a:alpha val="43137"/>
                    </a:srgbClr>
                  </a:outerShdw>
                </a:effectLst>
                <a:cs typeface="Times New Roman" panose="02020603050405020304" pitchFamily="18" charset="0"/>
              </a:rPr>
              <a:t>公司做出了很大贡献。该公司开发的基于</a:t>
            </a:r>
            <a:r>
              <a:rPr lang="en-US" altLang="zh-CN" sz="2400" b="1" dirty="0">
                <a:effectLst>
                  <a:outerShdw blurRad="38100" dist="38100" dir="2700000" algn="tl">
                    <a:srgbClr val="000000">
                      <a:alpha val="43137"/>
                    </a:srgbClr>
                  </a:outerShdw>
                </a:effectLst>
              </a:rPr>
              <a:t>51</a:t>
            </a:r>
            <a:r>
              <a:rPr lang="zh-CN" altLang="zh-CN" sz="2400" b="1" dirty="0">
                <a:effectLst>
                  <a:outerShdw blurRad="38100" dist="38100" dir="2700000" algn="tl">
                    <a:srgbClr val="000000">
                      <a:alpha val="43137"/>
                    </a:srgbClr>
                  </a:outerShdw>
                </a:effectLst>
                <a:cs typeface="Times New Roman" panose="02020603050405020304" pitchFamily="18" charset="0"/>
              </a:rPr>
              <a:t>内核的</a:t>
            </a:r>
            <a:r>
              <a:rPr lang="en-US" altLang="zh-CN" sz="2400" b="1" dirty="0">
                <a:solidFill>
                  <a:srgbClr val="FF0000"/>
                </a:solidFill>
                <a:effectLst>
                  <a:outerShdw blurRad="38100" dist="38100" dir="2700000" algn="tl">
                    <a:srgbClr val="000000">
                      <a:alpha val="43137"/>
                    </a:srgbClr>
                  </a:outerShdw>
                </a:effectLst>
              </a:rPr>
              <a:t>P89LPC900</a:t>
            </a:r>
            <a:r>
              <a:rPr lang="zh-CN" altLang="zh-CN" sz="2400" b="1" dirty="0">
                <a:solidFill>
                  <a:srgbClr val="FF0000"/>
                </a:solidFill>
                <a:effectLst>
                  <a:outerShdw blurRad="38100" dist="38100" dir="2700000" algn="tl">
                    <a:srgbClr val="000000">
                      <a:alpha val="43137"/>
                    </a:srgbClr>
                  </a:outerShdw>
                </a:effectLst>
                <a:cs typeface="Times New Roman" panose="02020603050405020304" pitchFamily="18" charset="0"/>
              </a:rPr>
              <a:t>系列单片机</a:t>
            </a:r>
            <a:r>
              <a:rPr lang="zh-CN" altLang="zh-CN" sz="2400" b="1" dirty="0">
                <a:effectLst>
                  <a:outerShdw blurRad="38100" dist="38100" dir="2700000" algn="tl">
                    <a:srgbClr val="000000">
                      <a:alpha val="43137"/>
                    </a:srgbClr>
                  </a:outerShdw>
                </a:effectLst>
                <a:cs typeface="Times New Roman" panose="02020603050405020304" pitchFamily="18" charset="0"/>
              </a:rPr>
              <a:t>，许多性能指标较之</a:t>
            </a:r>
            <a:r>
              <a:rPr lang="en-US" altLang="zh-CN" sz="2400" b="1" dirty="0">
                <a:effectLst>
                  <a:outerShdw blurRad="38100" dist="38100" dir="2700000" algn="tl">
                    <a:srgbClr val="000000">
                      <a:alpha val="43137"/>
                    </a:srgbClr>
                  </a:outerShdw>
                </a:effectLst>
              </a:rPr>
              <a:t>SCM</a:t>
            </a:r>
            <a:r>
              <a:rPr lang="zh-CN" altLang="zh-CN" sz="2400" b="1" dirty="0">
                <a:effectLst>
                  <a:outerShdw blurRad="38100" dist="38100" dir="2700000" algn="tl">
                    <a:srgbClr val="000000">
                      <a:alpha val="43137"/>
                    </a:srgbClr>
                  </a:outerShdw>
                </a:effectLst>
                <a:cs typeface="Times New Roman" panose="02020603050405020304" pitchFamily="18" charset="0"/>
              </a:rPr>
              <a:t>有了质的飞跃</a:t>
            </a:r>
            <a:r>
              <a:rPr lang="zh-CN" altLang="en-US" sz="2400" b="1" dirty="0">
                <a:effectLst>
                  <a:outerShdw blurRad="38100" dist="38100" dir="2700000" algn="tl">
                    <a:srgbClr val="000000">
                      <a:alpha val="43137"/>
                    </a:srgbClr>
                  </a:outerShdw>
                </a:effectLst>
                <a:cs typeface="Times New Roman" panose="02020603050405020304" pitchFamily="18" charset="0"/>
              </a:rPr>
              <a:t>。</a:t>
            </a:r>
            <a:endParaRPr lang="zh-CN" altLang="en-US" sz="2400" b="1" dirty="0">
              <a:effectLst>
                <a:outerShdw blurRad="38100" dist="38100" dir="2700000" algn="tl">
                  <a:srgbClr val="000000">
                    <a:alpha val="43137"/>
                  </a:srgbClr>
                </a:outerShdw>
              </a:effectLs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图片 4">
            <a:extLst>
              <a:ext uri="{FF2B5EF4-FFF2-40B4-BE49-F238E27FC236}">
                <a16:creationId xmlns:a16="http://schemas.microsoft.com/office/drawing/2014/main" id="{2C85A1C1-1FE6-4B63-B56C-3BE1F54364E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0400" y="982663"/>
            <a:ext cx="5283200" cy="403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文本框 6">
            <a:extLst>
              <a:ext uri="{FF2B5EF4-FFF2-40B4-BE49-F238E27FC236}">
                <a16:creationId xmlns:a16="http://schemas.microsoft.com/office/drawing/2014/main" id="{A7B70D9B-3428-4581-875A-5510D5957123}"/>
              </a:ext>
            </a:extLst>
          </p:cNvPr>
          <p:cNvSpPr txBox="1">
            <a:spLocks noChangeArrowheads="1"/>
          </p:cNvSpPr>
          <p:nvPr/>
        </p:nvSpPr>
        <p:spPr bwMode="auto">
          <a:xfrm>
            <a:off x="817563" y="5114925"/>
            <a:ext cx="79375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b="1" dirty="0">
                <a:effectLst>
                  <a:outerShdw blurRad="38100" dist="38100" dir="2700000" algn="tl">
                    <a:srgbClr val="000000">
                      <a:alpha val="43137"/>
                    </a:srgbClr>
                  </a:outerShdw>
                </a:effectLst>
              </a:rPr>
              <a:t>P89LPC900</a:t>
            </a:r>
            <a:r>
              <a:rPr lang="zh-CN" altLang="zh-CN" sz="1800" b="1" dirty="0">
                <a:effectLst>
                  <a:outerShdw blurRad="38100" dist="38100" dir="2700000" algn="tl">
                    <a:srgbClr val="000000">
                      <a:alpha val="43137"/>
                    </a:srgbClr>
                  </a:outerShdw>
                </a:effectLst>
                <a:cs typeface="Times New Roman" panose="02020603050405020304" pitchFamily="18" charset="0"/>
              </a:rPr>
              <a:t>新增了键盘中断、看门狗以及可配置振荡器等内部资源，还新增了</a:t>
            </a:r>
            <a:r>
              <a:rPr lang="en-US" altLang="zh-CN" sz="1800" b="1" dirty="0">
                <a:effectLst>
                  <a:outerShdw blurRad="38100" dist="38100" dir="2700000" algn="tl">
                    <a:srgbClr val="000000">
                      <a:alpha val="43137"/>
                    </a:srgbClr>
                  </a:outerShdw>
                </a:effectLst>
              </a:rPr>
              <a:t>I</a:t>
            </a:r>
            <a:r>
              <a:rPr lang="en-US" altLang="zh-CN" sz="1800" b="1" baseline="30000" dirty="0">
                <a:effectLst>
                  <a:outerShdw blurRad="38100" dist="38100" dir="2700000" algn="tl">
                    <a:srgbClr val="000000">
                      <a:alpha val="43137"/>
                    </a:srgbClr>
                  </a:outerShdw>
                </a:effectLst>
              </a:rPr>
              <a:t>2</a:t>
            </a:r>
            <a:r>
              <a:rPr lang="en-US" altLang="zh-CN" sz="1800" b="1" dirty="0">
                <a:effectLst>
                  <a:outerShdw blurRad="38100" dist="38100" dir="2700000" algn="tl">
                    <a:srgbClr val="000000">
                      <a:alpha val="43137"/>
                    </a:srgbClr>
                  </a:outerShdw>
                </a:effectLst>
              </a:rPr>
              <a:t>C</a:t>
            </a:r>
            <a:r>
              <a:rPr lang="zh-CN" altLang="zh-CN" sz="1800" b="1" dirty="0">
                <a:effectLst>
                  <a:outerShdw blurRad="38100" dist="38100" dir="2700000" algn="tl">
                    <a:srgbClr val="000000">
                      <a:alpha val="43137"/>
                    </a:srgbClr>
                  </a:outerShdw>
                </a:effectLst>
                <a:cs typeface="Times New Roman" panose="02020603050405020304" pitchFamily="18" charset="0"/>
              </a:rPr>
              <a:t>总线接口，</a:t>
            </a:r>
            <a:r>
              <a:rPr lang="en-US" altLang="zh-CN" sz="1800" b="1" dirty="0">
                <a:effectLst>
                  <a:outerShdw blurRad="38100" dist="38100" dir="2700000" algn="tl">
                    <a:srgbClr val="000000">
                      <a:alpha val="43137"/>
                    </a:srgbClr>
                  </a:outerShdw>
                </a:effectLst>
              </a:rPr>
              <a:t>SPI</a:t>
            </a:r>
            <a:r>
              <a:rPr lang="zh-CN" altLang="zh-CN" sz="1800" b="1" dirty="0">
                <a:effectLst>
                  <a:outerShdw blurRad="38100" dist="38100" dir="2700000" algn="tl">
                    <a:srgbClr val="000000">
                      <a:alpha val="43137"/>
                    </a:srgbClr>
                  </a:outerShdw>
                </a:effectLst>
                <a:cs typeface="Times New Roman" panose="02020603050405020304" pitchFamily="18" charset="0"/>
              </a:rPr>
              <a:t>接口，数模转换器</a:t>
            </a:r>
            <a:r>
              <a:rPr lang="en-US" altLang="zh-CN" sz="1800" b="1" dirty="0">
                <a:effectLst>
                  <a:outerShdw blurRad="38100" dist="38100" dir="2700000" algn="tl">
                    <a:srgbClr val="000000">
                      <a:alpha val="43137"/>
                    </a:srgbClr>
                  </a:outerShdw>
                </a:effectLst>
              </a:rPr>
              <a:t>DAC</a:t>
            </a:r>
            <a:r>
              <a:rPr lang="zh-CN" altLang="zh-CN" sz="1800" b="1" dirty="0">
                <a:effectLst>
                  <a:outerShdw blurRad="38100" dist="38100" dir="2700000" algn="tl">
                    <a:srgbClr val="000000">
                      <a:alpha val="43137"/>
                    </a:srgbClr>
                  </a:outerShdw>
                </a:effectLst>
                <a:cs typeface="Times New Roman" panose="02020603050405020304" pitchFamily="18" charset="0"/>
              </a:rPr>
              <a:t>，数模转换器</a:t>
            </a:r>
            <a:r>
              <a:rPr lang="en-US" altLang="zh-CN" sz="1800" b="1" dirty="0">
                <a:effectLst>
                  <a:outerShdw blurRad="38100" dist="38100" dir="2700000" algn="tl">
                    <a:srgbClr val="000000">
                      <a:alpha val="43137"/>
                    </a:srgbClr>
                  </a:outerShdw>
                </a:effectLst>
              </a:rPr>
              <a:t>ADC</a:t>
            </a:r>
            <a:r>
              <a:rPr lang="zh-CN" altLang="zh-CN" sz="1800" b="1" dirty="0">
                <a:effectLst>
                  <a:outerShdw blurRad="38100" dist="38100" dir="2700000" algn="tl">
                    <a:srgbClr val="000000">
                      <a:alpha val="43137"/>
                    </a:srgbClr>
                  </a:outerShdw>
                </a:effectLst>
                <a:cs typeface="Times New Roman" panose="02020603050405020304" pitchFamily="18" charset="0"/>
              </a:rPr>
              <a:t>，模拟比较器</a:t>
            </a:r>
            <a:r>
              <a:rPr lang="en-US" altLang="zh-CN" sz="1800" b="1" dirty="0">
                <a:effectLst>
                  <a:outerShdw blurRad="38100" dist="38100" dir="2700000" algn="tl">
                    <a:srgbClr val="000000">
                      <a:alpha val="43137"/>
                    </a:srgbClr>
                  </a:outerShdw>
                </a:effectLst>
              </a:rPr>
              <a:t>CP</a:t>
            </a:r>
            <a:r>
              <a:rPr lang="zh-CN" altLang="zh-CN" sz="1800" b="1" dirty="0">
                <a:effectLst>
                  <a:outerShdw blurRad="38100" dist="38100" dir="2700000" algn="tl">
                    <a:srgbClr val="000000">
                      <a:alpha val="43137"/>
                    </a:srgbClr>
                  </a:outerShdw>
                </a:effectLst>
                <a:cs typeface="Times New Roman" panose="02020603050405020304" pitchFamily="18" charset="0"/>
              </a:rPr>
              <a:t>，捕获</a:t>
            </a:r>
            <a:r>
              <a:rPr lang="en-US" altLang="zh-CN" sz="1800" b="1" dirty="0">
                <a:effectLst>
                  <a:outerShdw blurRad="38100" dist="38100" dir="2700000" algn="tl">
                    <a:srgbClr val="000000">
                      <a:alpha val="43137"/>
                    </a:srgbClr>
                  </a:outerShdw>
                </a:effectLst>
              </a:rPr>
              <a:t>/</a:t>
            </a:r>
            <a:r>
              <a:rPr lang="zh-CN" altLang="zh-CN" sz="1800" b="1" dirty="0">
                <a:effectLst>
                  <a:outerShdw blurRad="38100" dist="38100" dir="2700000" algn="tl">
                    <a:srgbClr val="000000">
                      <a:alpha val="43137"/>
                    </a:srgbClr>
                  </a:outerShdw>
                </a:effectLst>
                <a:cs typeface="Times New Roman" panose="02020603050405020304" pitchFamily="18" charset="0"/>
              </a:rPr>
              <a:t>比较模块</a:t>
            </a:r>
            <a:r>
              <a:rPr lang="en-US" altLang="zh-CN" sz="1800" b="1" dirty="0">
                <a:effectLst>
                  <a:outerShdw blurRad="38100" dist="38100" dir="2700000" algn="tl">
                    <a:srgbClr val="000000">
                      <a:alpha val="43137"/>
                    </a:srgbClr>
                  </a:outerShdw>
                </a:effectLst>
              </a:rPr>
              <a:t>CCU</a:t>
            </a:r>
            <a:r>
              <a:rPr lang="zh-CN" altLang="zh-CN" sz="1800" b="1" dirty="0">
                <a:effectLst>
                  <a:outerShdw blurRad="38100" dist="38100" dir="2700000" algn="tl">
                    <a:srgbClr val="000000">
                      <a:alpha val="43137"/>
                    </a:srgbClr>
                  </a:outerShdw>
                </a:effectLst>
                <a:cs typeface="Times New Roman" panose="02020603050405020304" pitchFamily="18" charset="0"/>
              </a:rPr>
              <a:t>和实时时钟</a:t>
            </a:r>
            <a:r>
              <a:rPr lang="en-US" altLang="zh-CN" sz="1800" b="1" dirty="0">
                <a:effectLst>
                  <a:outerShdw blurRad="38100" dist="38100" dir="2700000" algn="tl">
                    <a:srgbClr val="000000">
                      <a:alpha val="43137"/>
                    </a:srgbClr>
                  </a:outerShdw>
                </a:effectLst>
              </a:rPr>
              <a:t>RTC</a:t>
            </a:r>
            <a:r>
              <a:rPr lang="zh-CN" altLang="zh-CN" sz="1800" b="1" dirty="0">
                <a:effectLst>
                  <a:outerShdw blurRad="38100" dist="38100" dir="2700000" algn="tl">
                    <a:srgbClr val="000000">
                      <a:alpha val="43137"/>
                    </a:srgbClr>
                  </a:outerShdw>
                </a:effectLst>
                <a:cs typeface="Times New Roman" panose="02020603050405020304" pitchFamily="18" charset="0"/>
              </a:rPr>
              <a:t>等外围接口，运行速度相较于</a:t>
            </a:r>
            <a:r>
              <a:rPr lang="en-US" altLang="zh-CN" sz="1800" b="1" dirty="0">
                <a:effectLst>
                  <a:outerShdw blurRad="38100" dist="38100" dir="2700000" algn="tl">
                    <a:srgbClr val="000000">
                      <a:alpha val="43137"/>
                    </a:srgbClr>
                  </a:outerShdw>
                </a:effectLst>
              </a:rPr>
              <a:t>80C51</a:t>
            </a:r>
            <a:r>
              <a:rPr lang="zh-CN" altLang="zh-CN" sz="1800" b="1" dirty="0">
                <a:effectLst>
                  <a:outerShdw blurRad="38100" dist="38100" dir="2700000" algn="tl">
                    <a:srgbClr val="000000">
                      <a:alpha val="43137"/>
                    </a:srgbClr>
                  </a:outerShdw>
                </a:effectLst>
                <a:cs typeface="Times New Roman" panose="02020603050405020304" pitchFamily="18" charset="0"/>
              </a:rPr>
              <a:t>有</a:t>
            </a:r>
            <a:r>
              <a:rPr lang="en-US" altLang="zh-CN" sz="1800" b="1" dirty="0">
                <a:effectLst>
                  <a:outerShdw blurRad="38100" dist="38100" dir="2700000" algn="tl">
                    <a:srgbClr val="000000">
                      <a:alpha val="43137"/>
                    </a:srgbClr>
                  </a:outerShdw>
                </a:effectLst>
              </a:rPr>
              <a:t>6</a:t>
            </a:r>
            <a:r>
              <a:rPr lang="zh-CN" altLang="zh-CN" sz="1800" b="1" dirty="0">
                <a:effectLst>
                  <a:outerShdw blurRad="38100" dist="38100" dir="2700000" algn="tl">
                    <a:srgbClr val="000000">
                      <a:alpha val="43137"/>
                    </a:srgbClr>
                  </a:outerShdw>
                </a:effectLst>
                <a:cs typeface="Times New Roman" panose="02020603050405020304" pitchFamily="18" charset="0"/>
              </a:rPr>
              <a:t>倍的提升。</a:t>
            </a:r>
            <a:endParaRPr lang="zh-CN" altLang="en-US" sz="1800" b="1" dirty="0">
              <a:effectLst>
                <a:outerShdw blurRad="38100" dist="38100" dir="2700000" algn="tl">
                  <a:srgbClr val="000000">
                    <a:alpha val="43137"/>
                  </a:srgbClr>
                </a:outerShdw>
              </a:effectLs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文本框 4">
            <a:extLst>
              <a:ext uri="{FF2B5EF4-FFF2-40B4-BE49-F238E27FC236}">
                <a16:creationId xmlns:a16="http://schemas.microsoft.com/office/drawing/2014/main" id="{E8E2662D-C041-4666-B567-A6D9D9670C0F}"/>
              </a:ext>
            </a:extLst>
          </p:cNvPr>
          <p:cNvSpPr txBox="1">
            <a:spLocks noChangeArrowheads="1"/>
          </p:cNvSpPr>
          <p:nvPr/>
        </p:nvSpPr>
        <p:spPr bwMode="auto">
          <a:xfrm>
            <a:off x="652463" y="966788"/>
            <a:ext cx="80835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zh-CN" sz="2400" b="1" dirty="0">
                <a:solidFill>
                  <a:srgbClr val="FF0000"/>
                </a:solidFill>
                <a:effectLst>
                  <a:outerShdw blurRad="38100" dist="38100" dir="2700000" algn="tl">
                    <a:srgbClr val="000000">
                      <a:alpha val="43137"/>
                    </a:srgbClr>
                  </a:outerShdw>
                </a:effectLst>
                <a:cs typeface="Times New Roman" panose="02020603050405020304" pitchFamily="18" charset="0"/>
              </a:rPr>
              <a:t>国产宏晶</a:t>
            </a:r>
            <a:r>
              <a:rPr lang="en-US" altLang="zh-CN" sz="2400" b="1" dirty="0">
                <a:solidFill>
                  <a:srgbClr val="FF0000"/>
                </a:solidFill>
                <a:effectLst>
                  <a:outerShdw blurRad="38100" dist="38100" dir="2700000" algn="tl">
                    <a:srgbClr val="000000">
                      <a:alpha val="43137"/>
                    </a:srgbClr>
                  </a:outerShdw>
                </a:effectLst>
              </a:rPr>
              <a:t>STC</a:t>
            </a:r>
            <a:r>
              <a:rPr lang="zh-CN" altLang="zh-CN" sz="2400" b="1" dirty="0">
                <a:cs typeface="Times New Roman" panose="02020603050405020304" pitchFamily="18" charset="0"/>
              </a:rPr>
              <a:t>单片机在高速、低功耗、超强抗干扰和外设集成方面也已逐渐成为</a:t>
            </a:r>
            <a:r>
              <a:rPr lang="en-US" altLang="zh-CN" sz="2400" b="1" dirty="0"/>
              <a:t>MCU</a:t>
            </a:r>
            <a:r>
              <a:rPr lang="zh-CN" altLang="zh-CN" sz="2400" b="1" dirty="0">
                <a:cs typeface="Times New Roman" panose="02020603050405020304" pitchFamily="18" charset="0"/>
              </a:rPr>
              <a:t>中的佼佼者</a:t>
            </a:r>
            <a:r>
              <a:rPr lang="zh-CN" altLang="en-US" sz="2400" b="1" dirty="0">
                <a:cs typeface="Times New Roman" panose="02020603050405020304" pitchFamily="18" charset="0"/>
              </a:rPr>
              <a:t>。</a:t>
            </a:r>
            <a:endParaRPr lang="zh-CN" altLang="en-US" sz="2400" b="1" dirty="0"/>
          </a:p>
        </p:txBody>
      </p:sp>
      <p:pic>
        <p:nvPicPr>
          <p:cNvPr id="48131" name="图片 5">
            <a:extLst>
              <a:ext uri="{FF2B5EF4-FFF2-40B4-BE49-F238E27FC236}">
                <a16:creationId xmlns:a16="http://schemas.microsoft.com/office/drawing/2014/main" id="{C9B4F0A5-DD83-47F0-B46C-07DB4F1885A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68538" y="1797050"/>
            <a:ext cx="4346575" cy="272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4FE810C3-6448-4927-A370-631382603254}"/>
              </a:ext>
            </a:extLst>
          </p:cNvPr>
          <p:cNvSpPr txBox="1"/>
          <p:nvPr/>
        </p:nvSpPr>
        <p:spPr>
          <a:xfrm>
            <a:off x="657225" y="4764088"/>
            <a:ext cx="7923213" cy="1477962"/>
          </a:xfrm>
          <a:prstGeom prst="rect">
            <a:avLst/>
          </a:prstGeom>
          <a:noFill/>
        </p:spPr>
        <p:txBody>
          <a:bodyPr>
            <a:spAutoFit/>
          </a:bodyPr>
          <a:lstStyle/>
          <a:p>
            <a:pPr algn="just">
              <a:defRPr/>
            </a:pPr>
            <a:r>
              <a:rPr lang="zh-CN" altLang="zh-CN" sz="1800" b="1" kern="100" dirty="0">
                <a:cs typeface="宋体" panose="02010600030101010101" pitchFamily="2" charset="-122"/>
              </a:rPr>
              <a:t>新研发的</a:t>
            </a:r>
            <a:r>
              <a:rPr lang="en-US" altLang="zh-CN" sz="1800" b="1" kern="100" dirty="0">
                <a:cs typeface="宋体" panose="02010600030101010101" pitchFamily="2" charset="-122"/>
              </a:rPr>
              <a:t>STC8</a:t>
            </a:r>
            <a:r>
              <a:rPr lang="zh-CN" altLang="zh-CN" sz="1800" b="1" kern="100" dirty="0">
                <a:cs typeface="宋体" panose="02010600030101010101" pitchFamily="2" charset="-122"/>
              </a:rPr>
              <a:t>系列单片机已实现了多项特色功能，其中包括： </a:t>
            </a:r>
          </a:p>
          <a:p>
            <a:pPr>
              <a:defRPr/>
            </a:pPr>
            <a:r>
              <a:rPr lang="zh-CN" altLang="zh-CN" sz="1800" b="1" dirty="0">
                <a:cs typeface="Times New Roman" panose="02020603050405020304" pitchFamily="18" charset="0"/>
              </a:rPr>
              <a:t>无需外部晶振和复位，可给外围的</a:t>
            </a:r>
            <a:r>
              <a:rPr lang="en-US" altLang="zh-CN" sz="1800" b="1" dirty="0"/>
              <a:t>FPGA/DSP/GPU/CPU/MCU</a:t>
            </a:r>
            <a:r>
              <a:rPr lang="zh-CN" altLang="zh-CN" sz="1800" b="1" dirty="0">
                <a:cs typeface="Times New Roman" panose="02020603050405020304" pitchFamily="18" charset="0"/>
              </a:rPr>
              <a:t>输出时钟和低电平复位信号；具有片上</a:t>
            </a:r>
            <a:r>
              <a:rPr lang="en-US" altLang="zh-CN" sz="1800" b="1" dirty="0"/>
              <a:t>E</a:t>
            </a:r>
            <a:r>
              <a:rPr lang="en-US" altLang="zh-CN" sz="1800" b="1" baseline="30000" dirty="0"/>
              <a:t>2</a:t>
            </a:r>
            <a:r>
              <a:rPr lang="en-US" altLang="zh-CN" sz="1800" b="1" dirty="0"/>
              <a:t>PROM</a:t>
            </a:r>
            <a:r>
              <a:rPr lang="zh-CN" altLang="zh-CN" sz="1800" b="1" dirty="0">
                <a:cs typeface="Times New Roman" panose="02020603050405020304" pitchFamily="18" charset="0"/>
              </a:rPr>
              <a:t>功能；具有四级流水线，相同时钟频率下比传统</a:t>
            </a:r>
            <a:r>
              <a:rPr lang="en-US" altLang="zh-CN" sz="1800" b="1" dirty="0"/>
              <a:t>80C51</a:t>
            </a:r>
            <a:r>
              <a:rPr lang="zh-CN" altLang="zh-CN" sz="1800" b="1" dirty="0">
                <a:cs typeface="Times New Roman" panose="02020603050405020304" pitchFamily="18" charset="0"/>
              </a:rPr>
              <a:t>快</a:t>
            </a:r>
            <a:r>
              <a:rPr lang="en-US" altLang="zh-CN" sz="1800" b="1" dirty="0"/>
              <a:t>13</a:t>
            </a:r>
            <a:r>
              <a:rPr lang="zh-CN" altLang="zh-CN" sz="1800" b="1" dirty="0">
                <a:cs typeface="Times New Roman" panose="02020603050405020304" pitchFamily="18" charset="0"/>
              </a:rPr>
              <a:t>倍；具有</a:t>
            </a:r>
            <a:r>
              <a:rPr lang="en-US" altLang="zh-CN" sz="1800" b="1" dirty="0"/>
              <a:t>80</a:t>
            </a:r>
            <a:r>
              <a:rPr lang="zh-CN" altLang="zh-CN" sz="1800" b="1" dirty="0">
                <a:cs typeface="Times New Roman" panose="02020603050405020304" pitchFamily="18" charset="0"/>
              </a:rPr>
              <a:t>万次</a:t>
            </a:r>
            <a:r>
              <a:rPr lang="en-US" altLang="zh-CN" sz="1800" b="1" dirty="0"/>
              <a:t>/</a:t>
            </a:r>
            <a:r>
              <a:rPr lang="zh-CN" altLang="zh-CN" sz="1800" b="1" dirty="0">
                <a:cs typeface="Times New Roman" panose="02020603050405020304" pitchFamily="18" charset="0"/>
              </a:rPr>
              <a:t>秒高速</a:t>
            </a:r>
            <a:r>
              <a:rPr lang="en-US" altLang="zh-CN" sz="1800" b="1" dirty="0"/>
              <a:t>12</a:t>
            </a:r>
            <a:r>
              <a:rPr lang="zh-CN" altLang="zh-CN" sz="1800" b="1" dirty="0">
                <a:cs typeface="Times New Roman" panose="02020603050405020304" pitchFamily="18" charset="0"/>
              </a:rPr>
              <a:t>位</a:t>
            </a:r>
            <a:r>
              <a:rPr lang="en-US" altLang="zh-CN" sz="1800" b="1" dirty="0"/>
              <a:t>16</a:t>
            </a:r>
            <a:r>
              <a:rPr lang="zh-CN" altLang="zh-CN" sz="1800" b="1" dirty="0">
                <a:cs typeface="Times New Roman" panose="02020603050405020304" pitchFamily="18" charset="0"/>
              </a:rPr>
              <a:t>通道</a:t>
            </a:r>
            <a:r>
              <a:rPr lang="en-US" altLang="zh-CN" sz="1800" b="1" dirty="0"/>
              <a:t>ADC</a:t>
            </a:r>
            <a:r>
              <a:rPr lang="zh-CN" altLang="zh-CN" sz="1800" b="1" dirty="0">
                <a:cs typeface="Times New Roman" panose="02020603050405020304" pitchFamily="18" charset="0"/>
              </a:rPr>
              <a:t>，有多种强大</a:t>
            </a:r>
            <a:r>
              <a:rPr lang="en-US" altLang="zh-CN" sz="1800" b="1" dirty="0"/>
              <a:t>PWM</a:t>
            </a:r>
            <a:r>
              <a:rPr lang="zh-CN" altLang="zh-CN" sz="1800" b="1" dirty="0">
                <a:cs typeface="Times New Roman" panose="02020603050405020304" pitchFamily="18" charset="0"/>
              </a:rPr>
              <a:t>；超低功耗，掉电模式下可串口</a:t>
            </a:r>
            <a:r>
              <a:rPr lang="en-US" altLang="zh-CN" sz="1800" b="1" dirty="0"/>
              <a:t>/</a:t>
            </a:r>
            <a:r>
              <a:rPr lang="zh-CN" altLang="zh-CN" sz="1800" b="1" dirty="0">
                <a:cs typeface="Times New Roman" panose="02020603050405020304" pitchFamily="18" charset="0"/>
              </a:rPr>
              <a:t>外部中断或内部掉电唤醒等。</a:t>
            </a:r>
            <a:endParaRPr lang="zh-CN" altLang="en-US" sz="18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83568" y="188640"/>
            <a:ext cx="7793037" cy="719931"/>
          </a:xfrm>
        </p:spPr>
        <p:txBody>
          <a:bodyPr/>
          <a:lstStyle/>
          <a:p>
            <a:pPr algn="ctr" eaLnBrk="1" hangingPunct="1">
              <a:defRPr/>
            </a:pPr>
            <a:r>
              <a:rPr lang="zh-CN" altLang="en-US" sz="4800" b="1" dirty="0">
                <a:solidFill>
                  <a:srgbClr val="000099"/>
                </a:solidFill>
                <a:effectLst>
                  <a:outerShdw blurRad="38100" dist="38100" dir="2700000" algn="tl">
                    <a:srgbClr val="C0C0C0"/>
                  </a:outerShdw>
                </a:effectLst>
                <a:ea typeface="华文行楷" panose="02010800040101010101" pitchFamily="2" charset="-122"/>
              </a:rPr>
              <a:t>教学形式</a:t>
            </a:r>
          </a:p>
        </p:txBody>
      </p:sp>
      <p:sp>
        <p:nvSpPr>
          <p:cNvPr id="16387" name="Text Box 3"/>
          <p:cNvSpPr txBox="1">
            <a:spLocks noChangeArrowheads="1"/>
          </p:cNvSpPr>
          <p:nvPr/>
        </p:nvSpPr>
        <p:spPr bwMode="auto">
          <a:xfrm>
            <a:off x="539552" y="1124868"/>
            <a:ext cx="8136904" cy="4530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05000"/>
              </a:lnSpc>
              <a:spcBef>
                <a:spcPct val="50000"/>
              </a:spcBef>
              <a:buSzPct val="90000"/>
              <a:defRPr/>
            </a:pPr>
            <a:r>
              <a:rPr lang="zh-CN" altLang="en-US" sz="2800" b="1" dirty="0">
                <a:solidFill>
                  <a:srgbClr val="6600CC"/>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整个教学过程由授课、实验和自学三个环节组成。</a:t>
            </a:r>
          </a:p>
          <a:p>
            <a:pPr>
              <a:lnSpc>
                <a:spcPct val="105000"/>
              </a:lnSpc>
              <a:spcBef>
                <a:spcPct val="50000"/>
              </a:spcBef>
              <a:buSzPct val="90000"/>
              <a:defRPr/>
            </a:pPr>
            <a:r>
              <a:rPr lang="zh-CN" altLang="en-US" sz="2800" b="1" dirty="0">
                <a:solidFill>
                  <a:srgbClr val="6600CC"/>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课程成绩构成：</a:t>
            </a:r>
          </a:p>
          <a:p>
            <a:pPr marL="457200" indent="-457200">
              <a:lnSpc>
                <a:spcPct val="105000"/>
              </a:lnSpc>
              <a:spcBef>
                <a:spcPct val="50000"/>
              </a:spcBef>
              <a:buClr>
                <a:srgbClr val="C00000"/>
              </a:buClr>
              <a:buSzPct val="90000"/>
              <a:buFont typeface="Wingdings" panose="05000000000000000000" pitchFamily="2" charset="2"/>
              <a:buChar char="p"/>
              <a:defRPr/>
            </a:pPr>
            <a:r>
              <a:rPr lang="zh-CN" altLang="en-US" sz="2800" b="1" dirty="0">
                <a:solidFill>
                  <a:srgbClr val="6600CC"/>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平时成绩：占总成绩的</a:t>
            </a:r>
            <a:r>
              <a:rPr lang="en-US" altLang="zh-CN" sz="2800" b="1" dirty="0">
                <a:solidFill>
                  <a:srgbClr val="6600CC"/>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45%</a:t>
            </a:r>
            <a:r>
              <a:rPr lang="zh-CN" altLang="en-US" sz="2800" b="1" dirty="0">
                <a:solidFill>
                  <a:srgbClr val="6600CC"/>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。包括作业、实验、随堂测验和课堂表现等）。</a:t>
            </a:r>
          </a:p>
          <a:p>
            <a:pPr marL="457200" indent="-457200">
              <a:lnSpc>
                <a:spcPct val="105000"/>
              </a:lnSpc>
              <a:spcBef>
                <a:spcPct val="50000"/>
              </a:spcBef>
              <a:buClr>
                <a:srgbClr val="C00000"/>
              </a:buClr>
              <a:buSzPct val="90000"/>
              <a:buFont typeface="Wingdings" panose="05000000000000000000" pitchFamily="2" charset="2"/>
              <a:buChar char="p"/>
              <a:defRPr/>
            </a:pPr>
            <a:r>
              <a:rPr lang="zh-CN" altLang="en-US" sz="2800" b="1" dirty="0">
                <a:solidFill>
                  <a:srgbClr val="6600CC"/>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期末考试：占总成绩的</a:t>
            </a:r>
            <a:r>
              <a:rPr lang="en-US" altLang="zh-CN" sz="2800" b="1" dirty="0">
                <a:solidFill>
                  <a:srgbClr val="6600CC"/>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55%</a:t>
            </a:r>
            <a:r>
              <a:rPr lang="zh-CN" altLang="en-US" sz="2800" b="1" dirty="0">
                <a:solidFill>
                  <a:srgbClr val="6600CC"/>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p>
          <a:p>
            <a:pPr marL="457200" indent="-457200">
              <a:lnSpc>
                <a:spcPct val="105000"/>
              </a:lnSpc>
              <a:spcBef>
                <a:spcPct val="50000"/>
              </a:spcBef>
              <a:buClr>
                <a:srgbClr val="C00000"/>
              </a:buClr>
              <a:buSzPct val="90000"/>
              <a:buFont typeface="Wingdings" panose="05000000000000000000" pitchFamily="2" charset="2"/>
              <a:buChar char="p"/>
              <a:defRPr/>
            </a:pPr>
            <a:r>
              <a:rPr lang="zh-CN" altLang="en-US" sz="2800" b="1" dirty="0">
                <a:solidFill>
                  <a:srgbClr val="6600CC"/>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答疑安排：</a:t>
            </a:r>
          </a:p>
          <a:p>
            <a:pPr marL="736600" indent="-457200">
              <a:lnSpc>
                <a:spcPct val="100000"/>
              </a:lnSpc>
              <a:spcBef>
                <a:spcPts val="10"/>
              </a:spcBef>
              <a:spcAft>
                <a:spcPts val="0"/>
              </a:spcAft>
              <a:buClr>
                <a:srgbClr val="C00000"/>
              </a:buClr>
              <a:buSzPct val="90000"/>
              <a:buFont typeface="Wingdings" panose="05000000000000000000" pitchFamily="2" charset="2"/>
              <a:buChar char="l"/>
              <a:defRPr/>
            </a:pPr>
            <a:r>
              <a:rPr lang="zh-CN" altLang="en-US" sz="2800" b="1" dirty="0">
                <a:solidFill>
                  <a:srgbClr val="6600CC"/>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时间：周五第三大节</a:t>
            </a:r>
            <a:r>
              <a:rPr lang="en-US" altLang="zh-CN" sz="2800" b="1" dirty="0">
                <a:solidFill>
                  <a:srgbClr val="6600CC"/>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a:t>
            </a:r>
          </a:p>
          <a:p>
            <a:pPr marL="736600" indent="-457200">
              <a:lnSpc>
                <a:spcPct val="100000"/>
              </a:lnSpc>
              <a:spcBef>
                <a:spcPts val="10"/>
              </a:spcBef>
              <a:spcAft>
                <a:spcPts val="0"/>
              </a:spcAft>
              <a:buClr>
                <a:srgbClr val="C00000"/>
              </a:buClr>
              <a:buSzPct val="90000"/>
              <a:buFont typeface="Wingdings" panose="05000000000000000000" pitchFamily="2" charset="2"/>
              <a:buChar char="l"/>
              <a:defRPr/>
            </a:pPr>
            <a:r>
              <a:rPr lang="zh-CN" altLang="en-US" sz="2800" b="1" dirty="0">
                <a:solidFill>
                  <a:srgbClr val="6600CC"/>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地点：</a:t>
            </a:r>
            <a:r>
              <a:rPr lang="en-US" altLang="zh-CN" sz="2800" b="1" dirty="0">
                <a:solidFill>
                  <a:srgbClr val="6600CC"/>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C4-402</a:t>
            </a:r>
            <a:endParaRPr lang="zh-CN" altLang="en-US" sz="2800" b="1" dirty="0">
              <a:solidFill>
                <a:srgbClr val="6600CC"/>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内容占位符 2">
            <a:extLst>
              <a:ext uri="{FF2B5EF4-FFF2-40B4-BE49-F238E27FC236}">
                <a16:creationId xmlns:a16="http://schemas.microsoft.com/office/drawing/2014/main" id="{648A2F8D-C9A0-43C6-9536-AF223994CC94}"/>
              </a:ext>
            </a:extLst>
          </p:cNvPr>
          <p:cNvSpPr>
            <a:spLocks noGrp="1" noChangeArrowheads="1"/>
          </p:cNvSpPr>
          <p:nvPr>
            <p:ph idx="1"/>
          </p:nvPr>
        </p:nvSpPr>
        <p:spPr>
          <a:xfrm>
            <a:off x="587141" y="1146174"/>
            <a:ext cx="8017307" cy="4782987"/>
          </a:xfrm>
        </p:spPr>
        <p:txBody>
          <a:bodyPr/>
          <a:lstStyle/>
          <a:p>
            <a:pPr marL="0" indent="0">
              <a:lnSpc>
                <a:spcPct val="110000"/>
              </a:lnSpc>
              <a:buFontTx/>
              <a:buNone/>
              <a:defRPr/>
            </a:pPr>
            <a:r>
              <a:rPr lang="zh-CN" alt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第三阶段 </a:t>
            </a:r>
            <a:r>
              <a:rPr lang="en-US" altLang="zh-CN"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SoC</a:t>
            </a:r>
            <a:r>
              <a:rPr lang="zh-CN" altLang="zh-CN"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altLang="zh-CN"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 on Chip</a:t>
            </a:r>
            <a:r>
              <a:rPr lang="zh-CN" altLang="zh-CN"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zh-CN" altLang="zh-CN" sz="2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片上系统阶段</a:t>
            </a:r>
            <a:endParaRPr lang="en-US" altLang="zh-CN"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110000"/>
              </a:lnSpc>
              <a:defRPr/>
            </a:pPr>
            <a:r>
              <a:rPr lang="zh-CN" altLang="zh-CN" sz="2400" dirty="0">
                <a:latin typeface="Times New Roman" panose="02020603050405020304" pitchFamily="18" charset="0"/>
                <a:cs typeface="Times New Roman" panose="02020603050405020304" pitchFamily="18" charset="0"/>
              </a:rPr>
              <a:t>单片机从</a:t>
            </a:r>
            <a:r>
              <a:rPr lang="en-US" altLang="zh-CN" sz="2400" dirty="0">
                <a:latin typeface="Times New Roman" panose="02020603050405020304" pitchFamily="18" charset="0"/>
                <a:cs typeface="Times New Roman" panose="02020603050405020304" pitchFamily="18" charset="0"/>
              </a:rPr>
              <a:t>MCU</a:t>
            </a:r>
            <a:r>
              <a:rPr lang="zh-CN" altLang="zh-CN" sz="2400" dirty="0">
                <a:latin typeface="Times New Roman" panose="02020603050405020304" pitchFamily="18" charset="0"/>
                <a:cs typeface="Times New Roman" panose="02020603050405020304" pitchFamily="18" charset="0"/>
              </a:rPr>
              <a:t>到</a:t>
            </a:r>
            <a:r>
              <a:rPr lang="en-US" altLang="zh-CN" sz="2400" dirty="0">
                <a:latin typeface="Times New Roman" panose="02020603050405020304" pitchFamily="18" charset="0"/>
                <a:cs typeface="Times New Roman" panose="02020603050405020304" pitchFamily="18" charset="0"/>
              </a:rPr>
              <a:t>SoC</a:t>
            </a:r>
            <a:r>
              <a:rPr lang="zh-CN" altLang="zh-CN" sz="2400" dirty="0">
                <a:latin typeface="Times New Roman" panose="02020603050405020304" pitchFamily="18" charset="0"/>
                <a:cs typeface="Times New Roman" panose="02020603050405020304" pitchFamily="18" charset="0"/>
              </a:rPr>
              <a:t>的发展，体现了寻求应用系统在芯片上的解决方案，即将单片微控制器延伸到单片应用系统。</a:t>
            </a:r>
            <a:endParaRPr lang="en-US" altLang="zh-CN" sz="2400" dirty="0">
              <a:latin typeface="Times New Roman" panose="02020603050405020304" pitchFamily="18" charset="0"/>
              <a:cs typeface="Times New Roman" panose="02020603050405020304" pitchFamily="18" charset="0"/>
            </a:endParaRPr>
          </a:p>
          <a:p>
            <a:pPr>
              <a:lnSpc>
                <a:spcPct val="110000"/>
              </a:lnSpc>
              <a:defRPr/>
            </a:pPr>
            <a:r>
              <a:rPr lang="zh-CN" altLang="zh-CN" sz="2400" dirty="0">
                <a:latin typeface="Times New Roman" panose="02020603050405020304" pitchFamily="18" charset="0"/>
                <a:cs typeface="Times New Roman" panose="02020603050405020304" pitchFamily="18" charset="0"/>
              </a:rPr>
              <a:t>作为一个高集成度芯片，</a:t>
            </a:r>
            <a:r>
              <a:rPr lang="en-US" altLang="zh-CN" sz="2400" dirty="0">
                <a:latin typeface="Times New Roman" panose="02020603050405020304" pitchFamily="18" charset="0"/>
                <a:cs typeface="Times New Roman" panose="02020603050405020304" pitchFamily="18" charset="0"/>
              </a:rPr>
              <a:t>SoC</a:t>
            </a:r>
            <a:r>
              <a:rPr lang="zh-CN" altLang="zh-CN" sz="2400" dirty="0">
                <a:latin typeface="Times New Roman" panose="02020603050405020304" pitchFamily="18" charset="0"/>
                <a:cs typeface="Times New Roman" panose="02020603050405020304" pitchFamily="18" charset="0"/>
              </a:rPr>
              <a:t>在单片机内核基础上集成了嵌入式系统所需的主要功能模块。</a:t>
            </a:r>
            <a:endParaRPr lang="en-US" altLang="zh-CN" sz="2400" dirty="0">
              <a:latin typeface="Times New Roman" panose="02020603050405020304" pitchFamily="18" charset="0"/>
              <a:cs typeface="Times New Roman" panose="02020603050405020304" pitchFamily="18" charset="0"/>
            </a:endParaRPr>
          </a:p>
          <a:p>
            <a:pPr>
              <a:lnSpc>
                <a:spcPct val="110000"/>
              </a:lnSpc>
              <a:defRPr/>
            </a:pPr>
            <a:r>
              <a:rPr lang="zh-CN" altLang="zh-CN" sz="2400" dirty="0">
                <a:latin typeface="Times New Roman" panose="02020603050405020304" pitchFamily="18" charset="0"/>
                <a:cs typeface="Times New Roman" panose="02020603050405020304" pitchFamily="18" charset="0"/>
              </a:rPr>
              <a:t>许多厂家采用</a:t>
            </a:r>
            <a:r>
              <a:rPr lang="zh-CN" altLang="en-US" sz="2400" dirty="0">
                <a:latin typeface="Times New Roman" panose="02020603050405020304" pitchFamily="18" charset="0"/>
                <a:cs typeface="Times New Roman" panose="02020603050405020304" pitchFamily="18" charset="0"/>
              </a:rPr>
              <a:t>为</a:t>
            </a:r>
            <a:r>
              <a:rPr lang="en-US" altLang="zh-CN" sz="2400" dirty="0">
                <a:latin typeface="Times New Roman" panose="02020603050405020304" pitchFamily="18" charset="0"/>
                <a:cs typeface="Times New Roman" panose="02020603050405020304" pitchFamily="18" charset="0"/>
              </a:rPr>
              <a:t>51</a:t>
            </a:r>
            <a:r>
              <a:rPr lang="zh-CN" altLang="zh-CN" sz="2400" dirty="0">
                <a:latin typeface="Times New Roman" panose="02020603050405020304" pitchFamily="18" charset="0"/>
                <a:cs typeface="Times New Roman" panose="02020603050405020304" pitchFamily="18" charset="0"/>
              </a:rPr>
              <a:t>内核配置专用扩展模块的解决方案。例如，</a:t>
            </a:r>
            <a:r>
              <a:rPr lang="en-US" altLang="zh-CN" sz="2400" dirty="0">
                <a:latin typeface="Times New Roman" panose="02020603050405020304" pitchFamily="18" charset="0"/>
                <a:cs typeface="Times New Roman" panose="02020603050405020304" pitchFamily="18" charset="0"/>
              </a:rPr>
              <a:t>ADI</a:t>
            </a:r>
            <a:r>
              <a:rPr lang="zh-CN" altLang="zh-CN" sz="2400" dirty="0">
                <a:latin typeface="Times New Roman" panose="02020603050405020304" pitchFamily="18" charset="0"/>
                <a:cs typeface="Times New Roman" panose="02020603050405020304" pitchFamily="18" charset="0"/>
              </a:rPr>
              <a:t>公司通过为</a:t>
            </a:r>
            <a:r>
              <a:rPr lang="en-US" altLang="zh-CN" sz="2400" dirty="0">
                <a:latin typeface="Times New Roman" panose="02020603050405020304" pitchFamily="18" charset="0"/>
                <a:cs typeface="Times New Roman" panose="02020603050405020304" pitchFamily="18" charset="0"/>
              </a:rPr>
              <a:t>51</a:t>
            </a:r>
            <a:r>
              <a:rPr lang="zh-CN" altLang="zh-CN" sz="2400" dirty="0">
                <a:latin typeface="Times New Roman" panose="02020603050405020304" pitchFamily="18" charset="0"/>
                <a:cs typeface="Times New Roman" panose="02020603050405020304" pitchFamily="18" charset="0"/>
              </a:rPr>
              <a:t>内核配置自己的优势产品——信号调理模块，构成了数据采集专用单片机系统</a:t>
            </a:r>
            <a:r>
              <a:rPr lang="en-US" altLang="zh-CN" sz="2400" dirty="0">
                <a:latin typeface="Times New Roman" panose="02020603050405020304" pitchFamily="18" charset="0"/>
                <a:cs typeface="Times New Roman" panose="02020603050405020304" pitchFamily="18" charset="0"/>
              </a:rPr>
              <a:t>IC</a:t>
            </a:r>
            <a:r>
              <a:rPr lang="zh-CN" altLang="zh-CN" sz="2400" dirty="0">
                <a:latin typeface="Times New Roman" panose="02020603050405020304" pitchFamily="18" charset="0"/>
                <a:cs typeface="Times New Roman" panose="02020603050405020304" pitchFamily="18" charset="0"/>
              </a:rPr>
              <a:t>，使得快速开发高精度智能电网设备故障检测设备变为可能。</a:t>
            </a:r>
            <a:endParaRPr lang="en-US" altLang="zh-CN" sz="2400" dirty="0">
              <a:latin typeface="Times New Roman" panose="02020603050405020304" pitchFamily="18" charset="0"/>
              <a:cs typeface="Times New Roman" panose="02020603050405020304" pitchFamily="18" charset="0"/>
            </a:endParaRPr>
          </a:p>
          <a:p>
            <a:pPr>
              <a:lnSpc>
                <a:spcPct val="110000"/>
              </a:lnSpc>
              <a:defRPr/>
            </a:pPr>
            <a:endParaRPr lang="en-US" altLang="zh-C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文本框 3">
            <a:extLst>
              <a:ext uri="{FF2B5EF4-FFF2-40B4-BE49-F238E27FC236}">
                <a16:creationId xmlns:a16="http://schemas.microsoft.com/office/drawing/2014/main" id="{849AF275-D94C-41AE-8DCD-D76904F2C6A8}"/>
              </a:ext>
            </a:extLst>
          </p:cNvPr>
          <p:cNvSpPr txBox="1">
            <a:spLocks noChangeArrowheads="1"/>
          </p:cNvSpPr>
          <p:nvPr/>
        </p:nvSpPr>
        <p:spPr bwMode="auto">
          <a:xfrm>
            <a:off x="516704" y="1036652"/>
            <a:ext cx="7952255"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pPr>
            <a:r>
              <a:rPr lang="en-US" altLang="zh-CN" sz="2600" b="1" dirty="0" err="1">
                <a:effectLst>
                  <a:outerShdw blurRad="38100" dist="38100" dir="2700000" algn="tl">
                    <a:srgbClr val="000000">
                      <a:alpha val="43137"/>
                    </a:srgbClr>
                  </a:outerShdw>
                </a:effectLst>
              </a:rPr>
              <a:t>Cygnal</a:t>
            </a:r>
            <a:r>
              <a:rPr lang="zh-CN" altLang="zh-CN" sz="2600" b="1" dirty="0">
                <a:effectLst>
                  <a:outerShdw blurRad="38100" dist="38100" dir="2700000" algn="tl">
                    <a:srgbClr val="000000">
                      <a:alpha val="43137"/>
                    </a:srgbClr>
                  </a:outerShdw>
                </a:effectLst>
                <a:cs typeface="Times New Roman" panose="02020603050405020304" pitchFamily="18" charset="0"/>
              </a:rPr>
              <a:t>公司通过为</a:t>
            </a:r>
            <a:r>
              <a:rPr lang="en-US" altLang="zh-CN" sz="2600" b="1" dirty="0">
                <a:effectLst>
                  <a:outerShdw blurRad="38100" dist="38100" dir="2700000" algn="tl">
                    <a:srgbClr val="000000">
                      <a:alpha val="43137"/>
                    </a:srgbClr>
                  </a:outerShdw>
                </a:effectLst>
              </a:rPr>
              <a:t>51</a:t>
            </a:r>
            <a:r>
              <a:rPr lang="zh-CN" altLang="zh-CN" sz="2600" b="1" dirty="0">
                <a:effectLst>
                  <a:outerShdw blurRad="38100" dist="38100" dir="2700000" algn="tl">
                    <a:srgbClr val="000000">
                      <a:alpha val="43137"/>
                    </a:srgbClr>
                  </a:outerShdw>
                </a:effectLst>
                <a:cs typeface="Times New Roman" panose="02020603050405020304" pitchFamily="18" charset="0"/>
              </a:rPr>
              <a:t>内核配置了全面的系统驱动控制、前向</a:t>
            </a:r>
            <a:r>
              <a:rPr lang="en-US" altLang="zh-CN" sz="2600" b="1" dirty="0">
                <a:effectLst>
                  <a:outerShdw blurRad="38100" dist="38100" dir="2700000" algn="tl">
                    <a:srgbClr val="000000">
                      <a:alpha val="43137"/>
                    </a:srgbClr>
                  </a:outerShdw>
                </a:effectLst>
              </a:rPr>
              <a:t>/</a:t>
            </a:r>
            <a:r>
              <a:rPr lang="zh-CN" altLang="zh-CN" sz="2600" b="1" dirty="0">
                <a:effectLst>
                  <a:outerShdw blurRad="38100" dist="38100" dir="2700000" algn="tl">
                    <a:srgbClr val="000000">
                      <a:alpha val="43137"/>
                    </a:srgbClr>
                  </a:outerShdw>
                </a:effectLst>
                <a:cs typeface="Times New Roman" panose="02020603050405020304" pitchFamily="18" charset="0"/>
              </a:rPr>
              <a:t>后向通道接囗、片内调试电路与</a:t>
            </a:r>
            <a:r>
              <a:rPr lang="en-US" altLang="zh-CN" sz="2600" b="1" dirty="0">
                <a:effectLst>
                  <a:outerShdw blurRad="38100" dist="38100" dir="2700000" algn="tl">
                    <a:srgbClr val="000000">
                      <a:alpha val="43137"/>
                    </a:srgbClr>
                  </a:outerShdw>
                </a:effectLst>
              </a:rPr>
              <a:t>JTAG</a:t>
            </a:r>
            <a:r>
              <a:rPr lang="zh-CN" altLang="zh-CN" sz="2600" b="1" dirty="0">
                <a:effectLst>
                  <a:outerShdw blurRad="38100" dist="38100" dir="2700000" algn="tl">
                    <a:srgbClr val="000000">
                      <a:alpha val="43137"/>
                    </a:srgbClr>
                  </a:outerShdw>
                </a:effectLst>
                <a:cs typeface="Times New Roman" panose="02020603050405020304" pitchFamily="18" charset="0"/>
              </a:rPr>
              <a:t>接口，构成了用于测量与控制的</a:t>
            </a:r>
            <a:r>
              <a:rPr lang="en-US" altLang="zh-CN" sz="2600" b="1" dirty="0">
                <a:effectLst>
                  <a:outerShdw blurRad="38100" dist="38100" dir="2700000" algn="tl">
                    <a:srgbClr val="000000">
                      <a:alpha val="43137"/>
                    </a:srgbClr>
                  </a:outerShdw>
                </a:effectLst>
              </a:rPr>
              <a:t>C8051F</a:t>
            </a:r>
            <a:r>
              <a:rPr lang="zh-CN" altLang="zh-CN" sz="2600" b="1" dirty="0">
                <a:effectLst>
                  <a:outerShdw blurRad="38100" dist="38100" dir="2700000" algn="tl">
                    <a:srgbClr val="000000">
                      <a:alpha val="43137"/>
                    </a:srgbClr>
                  </a:outerShdw>
                </a:effectLst>
                <a:cs typeface="Times New Roman" panose="02020603050405020304" pitchFamily="18" charset="0"/>
              </a:rPr>
              <a:t>系列</a:t>
            </a:r>
            <a:r>
              <a:rPr lang="en-US" altLang="zh-CN" sz="2600" b="1" dirty="0">
                <a:effectLst>
                  <a:outerShdw blurRad="38100" dist="38100" dir="2700000" algn="tl">
                    <a:srgbClr val="000000">
                      <a:alpha val="43137"/>
                    </a:srgbClr>
                  </a:outerShdw>
                </a:effectLst>
              </a:rPr>
              <a:t>SoC</a:t>
            </a:r>
            <a:r>
              <a:rPr lang="zh-CN" altLang="zh-CN" sz="2600" b="1" dirty="0">
                <a:effectLst>
                  <a:outerShdw blurRad="38100" dist="38100" dir="2700000" algn="tl">
                    <a:srgbClr val="000000">
                      <a:alpha val="43137"/>
                    </a:srgbClr>
                  </a:outerShdw>
                </a:effectLst>
                <a:cs typeface="Times New Roman" panose="02020603050405020304" pitchFamily="18" charset="0"/>
              </a:rPr>
              <a:t>型单片机</a:t>
            </a:r>
            <a:r>
              <a:rPr lang="zh-CN" altLang="en-US" sz="2600" b="1" dirty="0">
                <a:effectLst>
                  <a:outerShdw blurRad="38100" dist="38100" dir="2700000" algn="tl">
                    <a:srgbClr val="000000">
                      <a:alpha val="43137"/>
                    </a:srgbClr>
                  </a:outerShdw>
                </a:effectLst>
                <a:cs typeface="Times New Roman" panose="02020603050405020304" pitchFamily="18" charset="0"/>
              </a:rPr>
              <a:t>。</a:t>
            </a:r>
            <a:endParaRPr lang="en-US" altLang="zh-CN" sz="2600" b="1" dirty="0">
              <a:effectLst>
                <a:outerShdw blurRad="38100" dist="38100" dir="2700000" algn="tl">
                  <a:srgbClr val="000000">
                    <a:alpha val="43137"/>
                  </a:srgbClr>
                </a:outerShdw>
              </a:effectLst>
              <a:cs typeface="Times New Roman" panose="02020603050405020304" pitchFamily="18" charset="0"/>
            </a:endParaRPr>
          </a:p>
        </p:txBody>
      </p:sp>
      <p:pic>
        <p:nvPicPr>
          <p:cNvPr id="50180" name="图片 4">
            <a:extLst>
              <a:ext uri="{FF2B5EF4-FFF2-40B4-BE49-F238E27FC236}">
                <a16:creationId xmlns:a16="http://schemas.microsoft.com/office/drawing/2014/main" id="{B71B2DF0-E655-41C1-9251-03F4128659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3880"/>
          <a:stretch>
            <a:fillRect/>
          </a:stretch>
        </p:blipFill>
        <p:spPr bwMode="auto">
          <a:xfrm>
            <a:off x="5747868" y="2852534"/>
            <a:ext cx="2363739" cy="2623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4AEEE3A0-C6F7-48B6-9018-2A268D85B6B3}"/>
              </a:ext>
            </a:extLst>
          </p:cNvPr>
          <p:cNvSpPr txBox="1"/>
          <p:nvPr/>
        </p:nvSpPr>
        <p:spPr>
          <a:xfrm>
            <a:off x="861849" y="2979766"/>
            <a:ext cx="4755930" cy="2092881"/>
          </a:xfrm>
          <a:prstGeom prst="rect">
            <a:avLst/>
          </a:prstGeom>
          <a:noFill/>
        </p:spPr>
        <p:txBody>
          <a:bodyPr wrap="square">
            <a:spAutoFit/>
          </a:bodyPr>
          <a:lstStyle/>
          <a:p>
            <a:pPr>
              <a:spcBef>
                <a:spcPct val="0"/>
              </a:spcBef>
            </a:pPr>
            <a:r>
              <a:rPr lang="zh-CN" altLang="zh-CN" sz="2600" b="1" dirty="0">
                <a:effectLst>
                  <a:outerShdw blurRad="38100" dist="38100" dir="2700000" algn="tl">
                    <a:srgbClr val="000000">
                      <a:alpha val="43137"/>
                    </a:srgbClr>
                  </a:outerShdw>
                </a:effectLst>
                <a:cs typeface="Times New Roman" panose="02020603050405020304" pitchFamily="18" charset="0"/>
              </a:rPr>
              <a:t>用户只需按自己产品的功能需求，通过可编程手段即可获得专属自己的单片机，其典型产品为</a:t>
            </a:r>
            <a:r>
              <a:rPr lang="en-US" altLang="zh-CN" sz="2600" b="1" dirty="0">
                <a:effectLst>
                  <a:outerShdw blurRad="38100" dist="38100" dir="2700000" algn="tl">
                    <a:srgbClr val="000000">
                      <a:alpha val="43137"/>
                    </a:srgbClr>
                  </a:outerShdw>
                </a:effectLst>
              </a:rPr>
              <a:t>C8051F020</a:t>
            </a:r>
            <a:r>
              <a:rPr lang="zh-CN" altLang="zh-CN" sz="2600" b="1" dirty="0">
                <a:effectLst>
                  <a:outerShdw blurRad="38100" dist="38100" dir="2700000" algn="tl">
                    <a:srgbClr val="000000">
                      <a:alpha val="43137"/>
                    </a:srgbClr>
                  </a:outerShdw>
                </a:effectLst>
                <a:cs typeface="Times New Roman" panose="02020603050405020304" pitchFamily="18" charset="0"/>
              </a:rPr>
              <a:t>、</a:t>
            </a:r>
            <a:r>
              <a:rPr lang="en-US" altLang="zh-CN" sz="2600" b="1" dirty="0">
                <a:effectLst>
                  <a:outerShdw blurRad="38100" dist="38100" dir="2700000" algn="tl">
                    <a:srgbClr val="000000">
                      <a:alpha val="43137"/>
                    </a:srgbClr>
                  </a:outerShdw>
                </a:effectLst>
              </a:rPr>
              <a:t>C8051F350/1/2/3</a:t>
            </a:r>
            <a:r>
              <a:rPr lang="zh-CN" altLang="zh-CN" sz="2600" b="1" dirty="0">
                <a:effectLst>
                  <a:outerShdw blurRad="38100" dist="38100" dir="2700000" algn="tl">
                    <a:srgbClr val="000000">
                      <a:alpha val="43137"/>
                    </a:srgbClr>
                  </a:outerShdw>
                </a:effectLst>
                <a:cs typeface="Times New Roman" panose="02020603050405020304" pitchFamily="18" charset="0"/>
              </a:rPr>
              <a:t>等。</a:t>
            </a:r>
            <a:endParaRPr lang="zh-CN" altLang="en-US" sz="2600" b="1" dirty="0">
              <a:effectLst>
                <a:outerShdw blurRad="38100" dist="38100" dir="2700000" algn="tl">
                  <a:srgbClr val="000000">
                    <a:alpha val="43137"/>
                  </a:srgbClr>
                </a:outerShdw>
              </a:effectLs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C1B00E8-935C-48A3-8972-5870E429C965}"/>
              </a:ext>
            </a:extLst>
          </p:cNvPr>
          <p:cNvSpPr txBox="1"/>
          <p:nvPr/>
        </p:nvSpPr>
        <p:spPr>
          <a:xfrm>
            <a:off x="754063" y="1277938"/>
            <a:ext cx="7981950" cy="1822743"/>
          </a:xfrm>
          <a:prstGeom prst="rect">
            <a:avLst/>
          </a:prstGeom>
          <a:noFill/>
        </p:spPr>
        <p:txBody>
          <a:bodyPr>
            <a:spAutoFit/>
          </a:bodyPr>
          <a:lstStyle/>
          <a:p>
            <a:pPr algn="just">
              <a:lnSpc>
                <a:spcPct val="120000"/>
              </a:lnSpc>
              <a:spcBef>
                <a:spcPts val="600"/>
              </a:spcBef>
              <a:defRPr/>
            </a:pPr>
            <a:r>
              <a:rPr lang="zh-CN" altLang="zh-CN" sz="2400" b="1" kern="100" dirty="0">
                <a:effectLst>
                  <a:outerShdw blurRad="38100" dist="38100" dir="2700000" algn="tl">
                    <a:srgbClr val="000000">
                      <a:alpha val="43137"/>
                    </a:srgbClr>
                  </a:outerShdw>
                </a:effectLst>
                <a:cs typeface="宋体" panose="02010600030101010101" pitchFamily="2" charset="-122"/>
              </a:rPr>
              <a:t>由于复杂系统的功能大都可以通过简单嵌入式系统组合实现，而</a:t>
            </a:r>
            <a:r>
              <a:rPr lang="en-US" altLang="zh-CN" sz="2400" b="1" kern="100" dirty="0">
                <a:effectLst>
                  <a:outerShdw blurRad="38100" dist="38100" dir="2700000" algn="tl">
                    <a:srgbClr val="000000">
                      <a:alpha val="43137"/>
                    </a:srgbClr>
                  </a:outerShdw>
                </a:effectLst>
                <a:cs typeface="宋体" panose="02010600030101010101" pitchFamily="2" charset="-122"/>
              </a:rPr>
              <a:t>8</a:t>
            </a:r>
            <a:r>
              <a:rPr lang="zh-CN" altLang="zh-CN" sz="2400" b="1" kern="100" dirty="0">
                <a:effectLst>
                  <a:outerShdw blurRad="38100" dist="38100" dir="2700000" algn="tl">
                    <a:srgbClr val="000000">
                      <a:alpha val="43137"/>
                    </a:srgbClr>
                  </a:outerShdw>
                </a:effectLst>
                <a:cs typeface="宋体" panose="02010600030101010101" pitchFamily="2" charset="-122"/>
              </a:rPr>
              <a:t>位单片机以其价格低廉性能适中的特点，已可满足简单嵌入式系统的要求。</a:t>
            </a:r>
            <a:r>
              <a:rPr lang="zh-CN" altLang="en-US" sz="2400" b="1" kern="100" dirty="0">
                <a:effectLst>
                  <a:outerShdw blurRad="38100" dist="38100" dir="2700000" algn="tl">
                    <a:srgbClr val="000000">
                      <a:alpha val="43137"/>
                    </a:srgbClr>
                  </a:outerShdw>
                </a:effectLst>
                <a:cs typeface="宋体" panose="02010600030101010101" pitchFamily="2" charset="-122"/>
              </a:rPr>
              <a:t>因而</a:t>
            </a:r>
            <a:r>
              <a:rPr lang="zh-CN" altLang="zh-CN" sz="2400" b="1" kern="100" dirty="0">
                <a:effectLst>
                  <a:outerShdw blurRad="38100" dist="38100" dir="2700000" algn="tl">
                    <a:srgbClr val="000000">
                      <a:alpha val="43137"/>
                    </a:srgbClr>
                  </a:outerShdw>
                </a:effectLst>
                <a:cs typeface="宋体" panose="02010600030101010101" pitchFamily="2" charset="-122"/>
              </a:rPr>
              <a:t>，</a:t>
            </a:r>
            <a:r>
              <a:rPr lang="zh-CN" altLang="zh-CN" sz="2400" b="1" kern="100" dirty="0">
                <a:solidFill>
                  <a:srgbClr val="FF0000"/>
                </a:solidFill>
                <a:effectLst>
                  <a:outerShdw blurRad="38100" dist="38100" dir="2700000" algn="tl">
                    <a:srgbClr val="000000">
                      <a:alpha val="43137"/>
                    </a:srgbClr>
                  </a:outerShdw>
                </a:effectLst>
                <a:cs typeface="宋体" panose="02010600030101010101" pitchFamily="2" charset="-122"/>
              </a:rPr>
              <a:t>在当前及以后的相当一段时间内</a:t>
            </a:r>
            <a:r>
              <a:rPr lang="en-US" altLang="zh-CN" sz="2400" b="1" kern="100" dirty="0">
                <a:solidFill>
                  <a:srgbClr val="FF0000"/>
                </a:solidFill>
                <a:effectLst>
                  <a:outerShdw blurRad="38100" dist="38100" dir="2700000" algn="tl">
                    <a:srgbClr val="000000">
                      <a:alpha val="43137"/>
                    </a:srgbClr>
                  </a:outerShdw>
                </a:effectLst>
                <a:cs typeface="宋体" panose="02010600030101010101" pitchFamily="2" charset="-122"/>
              </a:rPr>
              <a:t>8</a:t>
            </a:r>
            <a:r>
              <a:rPr lang="zh-CN" altLang="zh-CN" sz="2400" b="1" kern="100" dirty="0">
                <a:solidFill>
                  <a:srgbClr val="FF0000"/>
                </a:solidFill>
                <a:effectLst>
                  <a:outerShdw blurRad="38100" dist="38100" dir="2700000" algn="tl">
                    <a:srgbClr val="000000">
                      <a:alpha val="43137"/>
                    </a:srgbClr>
                  </a:outerShdw>
                </a:effectLst>
                <a:cs typeface="宋体" panose="02010600030101010101" pitchFamily="2" charset="-122"/>
              </a:rPr>
              <a:t>位单片机仍将占据单片机应用的主流地位。</a:t>
            </a:r>
          </a:p>
        </p:txBody>
      </p:sp>
      <p:sp>
        <p:nvSpPr>
          <p:cNvPr id="3" name="内容占位符 2">
            <a:extLst>
              <a:ext uri="{FF2B5EF4-FFF2-40B4-BE49-F238E27FC236}">
                <a16:creationId xmlns:a16="http://schemas.microsoft.com/office/drawing/2014/main" id="{6BEB050D-E674-4903-A74C-0DA10B95819D}"/>
              </a:ext>
            </a:extLst>
          </p:cNvPr>
          <p:cNvSpPr>
            <a:spLocks noGrp="1"/>
          </p:cNvSpPr>
          <p:nvPr>
            <p:ph idx="1"/>
          </p:nvPr>
        </p:nvSpPr>
        <p:spPr>
          <a:xfrm>
            <a:off x="754063" y="3176586"/>
            <a:ext cx="7981950" cy="3060725"/>
          </a:xfrm>
        </p:spPr>
        <p:txBody>
          <a:bodyPr/>
          <a:lstStyle/>
          <a:p>
            <a:pPr marL="0" indent="0">
              <a:lnSpc>
                <a:spcPct val="120000"/>
              </a:lnSpc>
              <a:buFontTx/>
              <a:buNone/>
              <a:defRPr/>
            </a:pPr>
            <a:r>
              <a:rPr lang="zh-CN" altLang="zh-CN" sz="2400" kern="1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由于</a:t>
            </a:r>
            <a:r>
              <a:rPr lang="en-US" altLang="zh-CN" sz="2400" kern="1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MCS-51</a:t>
            </a:r>
            <a:r>
              <a:rPr lang="zh-CN" altLang="zh-CN" sz="2400" kern="1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单片机技术成熟，主流微控制器产品大都与</a:t>
            </a:r>
            <a:r>
              <a:rPr lang="en-US" altLang="zh-CN" sz="2400" kern="1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51</a:t>
            </a:r>
            <a:r>
              <a:rPr lang="zh-CN" altLang="zh-CN" sz="2400" kern="1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机保持兼容，</a:t>
            </a:r>
            <a:r>
              <a:rPr lang="zh-CN" altLang="en-US" sz="2400" kern="1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因而</a:t>
            </a:r>
            <a:r>
              <a:rPr lang="zh-CN" altLang="zh-CN" sz="2400" kern="1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具有</a:t>
            </a:r>
            <a:r>
              <a:rPr lang="en-US" altLang="zh-CN" sz="2400" kern="1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51</a:t>
            </a:r>
            <a:r>
              <a:rPr lang="zh-CN" altLang="zh-CN" sz="2400" kern="1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内核的</a:t>
            </a:r>
            <a:r>
              <a:rPr lang="en-US" altLang="zh-CN" sz="2400" kern="1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8</a:t>
            </a:r>
            <a:r>
              <a:rPr lang="zh-CN" altLang="zh-CN" sz="2400" kern="1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位单片机仍然是目前的主流机型。</a:t>
            </a:r>
            <a:endParaRPr lang="en-US" altLang="zh-CN" sz="2400" kern="1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nSpc>
                <a:spcPct val="120000"/>
              </a:lnSpc>
              <a:buFontTx/>
              <a:buNone/>
              <a:defRPr/>
            </a:pPr>
            <a:r>
              <a:rPr lang="zh-CN" altLang="zh-CN" sz="2400" kern="1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掌握</a:t>
            </a:r>
            <a:r>
              <a:rPr lang="en-US" altLang="zh-CN" sz="2400" kern="1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MCS-51</a:t>
            </a:r>
            <a:r>
              <a:rPr lang="zh-CN" altLang="zh-CN" sz="2400" kern="1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单片机的基本原理和编程方法，对今后使用高性能微控制器具有重要入门价值</a:t>
            </a:r>
            <a:r>
              <a:rPr lang="zh-CN" altLang="en-US" sz="2400" kern="1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altLang="zh-CN" sz="2400" kern="1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nSpc>
                <a:spcPct val="120000"/>
              </a:lnSpc>
              <a:buFontTx/>
              <a:buNone/>
              <a:defRPr/>
            </a:pPr>
            <a:r>
              <a:rPr lang="zh-CN" altLang="zh-CN" sz="2400" kern="1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本书仍以</a:t>
            </a:r>
            <a:r>
              <a:rPr lang="en-US" altLang="zh-CN" sz="2400" kern="1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MCS-51</a:t>
            </a:r>
            <a:r>
              <a:rPr lang="zh-CN" altLang="zh-CN" sz="2400" kern="1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单片机为基础进行内容介绍。</a:t>
            </a:r>
            <a:endParaRPr lang="zh-CN" alt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Text Box 6">
            <a:extLst>
              <a:ext uri="{FF2B5EF4-FFF2-40B4-BE49-F238E27FC236}">
                <a16:creationId xmlns:a16="http://schemas.microsoft.com/office/drawing/2014/main" id="{DC1A0C25-A028-4281-8CC4-223687626D2E}"/>
              </a:ext>
            </a:extLst>
          </p:cNvPr>
          <p:cNvSpPr txBox="1">
            <a:spLocks noChangeArrowheads="1"/>
          </p:cNvSpPr>
          <p:nvPr/>
        </p:nvSpPr>
        <p:spPr bwMode="auto">
          <a:xfrm>
            <a:off x="1628775" y="1295400"/>
            <a:ext cx="6162675" cy="490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30000"/>
              </a:spcBef>
              <a:buFontTx/>
              <a:buNone/>
            </a:pPr>
            <a:r>
              <a:rPr lang="en-US" altLang="zh-CN" dirty="0"/>
              <a:t>1.1 </a:t>
            </a:r>
            <a:r>
              <a:rPr lang="zh-CN" altLang="en-US" dirty="0"/>
              <a:t>单片机概述</a:t>
            </a:r>
            <a:endParaRPr lang="en-US" altLang="zh-CN" dirty="0"/>
          </a:p>
          <a:p>
            <a:pPr eaLnBrk="1" hangingPunct="1">
              <a:spcBef>
                <a:spcPct val="30000"/>
              </a:spcBef>
              <a:buFontTx/>
              <a:buNone/>
            </a:pPr>
            <a:r>
              <a:rPr lang="en-US" altLang="zh-CN" b="1" dirty="0">
                <a:solidFill>
                  <a:srgbClr val="FF0000"/>
                </a:solidFill>
              </a:rPr>
              <a:t>1.2 </a:t>
            </a:r>
            <a:r>
              <a:rPr lang="zh-CN" altLang="en-US" b="1" dirty="0">
                <a:solidFill>
                  <a:srgbClr val="FF0000"/>
                </a:solidFill>
              </a:rPr>
              <a:t>单片机学习的预备知识</a:t>
            </a:r>
            <a:endParaRPr lang="en-US" altLang="zh-CN" b="1" dirty="0">
              <a:solidFill>
                <a:srgbClr val="FF0000"/>
              </a:solidFill>
            </a:endParaRPr>
          </a:p>
          <a:p>
            <a:pPr eaLnBrk="1" hangingPunct="1">
              <a:spcBef>
                <a:spcPct val="30000"/>
              </a:spcBef>
              <a:buFontTx/>
              <a:buNone/>
            </a:pPr>
            <a:r>
              <a:rPr lang="en-US" altLang="zh-CN" sz="2400" b="1" dirty="0">
                <a:solidFill>
                  <a:srgbClr val="FF0000"/>
                </a:solidFill>
              </a:rPr>
              <a:t>        1.2.1</a:t>
            </a:r>
            <a:r>
              <a:rPr lang="zh-CN" altLang="zh-CN" sz="2400" b="1" dirty="0">
                <a:solidFill>
                  <a:srgbClr val="FF0000"/>
                </a:solidFill>
              </a:rPr>
              <a:t>数制及其转换</a:t>
            </a:r>
            <a:endParaRPr lang="zh-CN" altLang="en-US" sz="2400" b="1" dirty="0">
              <a:solidFill>
                <a:srgbClr val="FF0000"/>
              </a:solidFill>
            </a:endParaRPr>
          </a:p>
          <a:p>
            <a:pPr eaLnBrk="1" hangingPunct="1">
              <a:spcBef>
                <a:spcPct val="30000"/>
              </a:spcBef>
              <a:buFontTx/>
              <a:buNone/>
            </a:pPr>
            <a:r>
              <a:rPr lang="en-US" altLang="zh-CN" sz="2400" dirty="0"/>
              <a:t>        1.2.2</a:t>
            </a:r>
            <a:r>
              <a:rPr lang="zh-CN" altLang="zh-CN" sz="2400" dirty="0"/>
              <a:t>有符号数的表示方法</a:t>
            </a:r>
            <a:endParaRPr lang="en-US" altLang="zh-CN" sz="2400" dirty="0"/>
          </a:p>
          <a:p>
            <a:pPr eaLnBrk="1" hangingPunct="1">
              <a:spcBef>
                <a:spcPct val="30000"/>
              </a:spcBef>
              <a:buFontTx/>
              <a:buNone/>
            </a:pPr>
            <a:r>
              <a:rPr lang="en-US" altLang="zh-CN" sz="2400" dirty="0"/>
              <a:t>        1.2.3 </a:t>
            </a:r>
            <a:r>
              <a:rPr lang="zh-CN" altLang="en-US" sz="2400" dirty="0"/>
              <a:t>位、字节和字</a:t>
            </a:r>
          </a:p>
          <a:p>
            <a:pPr eaLnBrk="1" hangingPunct="1">
              <a:spcBef>
                <a:spcPct val="30000"/>
              </a:spcBef>
              <a:buFontTx/>
              <a:buNone/>
            </a:pPr>
            <a:r>
              <a:rPr lang="en-US" altLang="zh-CN" sz="2400" dirty="0"/>
              <a:t>        1.2.4 BCD</a:t>
            </a:r>
            <a:r>
              <a:rPr lang="zh-CN" altLang="en-US" sz="2400" dirty="0"/>
              <a:t>码</a:t>
            </a:r>
            <a:endParaRPr lang="en-US" altLang="zh-CN" sz="2400" dirty="0"/>
          </a:p>
          <a:p>
            <a:pPr eaLnBrk="1" hangingPunct="1">
              <a:spcBef>
                <a:spcPct val="30000"/>
              </a:spcBef>
              <a:buFontTx/>
              <a:buNone/>
            </a:pPr>
            <a:r>
              <a:rPr lang="en-US" altLang="zh-CN" sz="2400" dirty="0"/>
              <a:t>        1.2.5 ASCII</a:t>
            </a:r>
            <a:r>
              <a:rPr lang="zh-CN" altLang="zh-CN" sz="2400" dirty="0"/>
              <a:t>码</a:t>
            </a:r>
            <a:endParaRPr lang="zh-CN" altLang="en-US" sz="2400" dirty="0"/>
          </a:p>
          <a:p>
            <a:pPr eaLnBrk="1" hangingPunct="1">
              <a:spcBef>
                <a:spcPct val="30000"/>
              </a:spcBef>
              <a:buFontTx/>
              <a:buNone/>
            </a:pPr>
            <a:r>
              <a:rPr lang="en-US" altLang="zh-CN" sz="2400" dirty="0"/>
              <a:t>        1.2.6</a:t>
            </a:r>
            <a:r>
              <a:rPr lang="zh-CN" altLang="zh-CN" sz="2400" dirty="0"/>
              <a:t>基本逻辑门电路</a:t>
            </a:r>
            <a:endParaRPr lang="en-US" altLang="zh-CN" sz="2400" dirty="0"/>
          </a:p>
          <a:p>
            <a:pPr eaLnBrk="1" hangingPunct="1">
              <a:spcBef>
                <a:spcPct val="30000"/>
              </a:spcBef>
              <a:buFontTx/>
              <a:buNone/>
            </a:pPr>
            <a:r>
              <a:rPr lang="en-US" altLang="zh-CN" dirty="0"/>
              <a:t>1.3 Proteus</a:t>
            </a:r>
            <a:r>
              <a:rPr lang="zh-CN" altLang="en-US" dirty="0"/>
              <a:t>应用简介</a:t>
            </a:r>
          </a:p>
        </p:txBody>
      </p:sp>
      <p:sp>
        <p:nvSpPr>
          <p:cNvPr id="64515" name="Rectangle 2">
            <a:extLst>
              <a:ext uri="{FF2B5EF4-FFF2-40B4-BE49-F238E27FC236}">
                <a16:creationId xmlns:a16="http://schemas.microsoft.com/office/drawing/2014/main" id="{091430B8-D615-4837-9742-AC85CD7C105D}"/>
              </a:ext>
            </a:extLst>
          </p:cNvPr>
          <p:cNvSpPr>
            <a:spLocks noChangeArrowheads="1"/>
          </p:cNvSpPr>
          <p:nvPr/>
        </p:nvSpPr>
        <p:spPr bwMode="auto">
          <a:xfrm>
            <a:off x="6213475" y="385763"/>
            <a:ext cx="2614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t>第</a:t>
            </a:r>
            <a:r>
              <a:rPr lang="en-US" altLang="zh-CN" sz="1600"/>
              <a:t>1</a:t>
            </a:r>
            <a:r>
              <a:rPr lang="zh-CN" altLang="en-US" sz="1600"/>
              <a:t>章 单片机基础知识概述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mph" presetSubtype="0" fill="hold" nodeType="afterEffect">
                                  <p:stCondLst>
                                    <p:cond delay="0"/>
                                  </p:stCondLst>
                                  <p:childTnLst>
                                    <p:animScale>
                                      <p:cBhvr>
                                        <p:cTn id="6" dur="1000" fill="hold"/>
                                        <p:tgtEl>
                                          <p:spTgt spid="32774">
                                            <p:txEl>
                                              <p:pRg st="2" end="2"/>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a:extLst>
              <a:ext uri="{FF2B5EF4-FFF2-40B4-BE49-F238E27FC236}">
                <a16:creationId xmlns:a16="http://schemas.microsoft.com/office/drawing/2014/main" id="{55500523-52EE-4D51-8410-EC5C4B3E14D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66563" name="Rectangle 6">
            <a:extLst>
              <a:ext uri="{FF2B5EF4-FFF2-40B4-BE49-F238E27FC236}">
                <a16:creationId xmlns:a16="http://schemas.microsoft.com/office/drawing/2014/main" id="{C7A16B0C-F49F-47CF-85AD-9DB9A7C68A2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66564" name="Rectangle 8">
            <a:extLst>
              <a:ext uri="{FF2B5EF4-FFF2-40B4-BE49-F238E27FC236}">
                <a16:creationId xmlns:a16="http://schemas.microsoft.com/office/drawing/2014/main" id="{D8FEB35E-D00C-4869-812B-B02DDEF0C937}"/>
              </a:ext>
            </a:extLst>
          </p:cNvPr>
          <p:cNvSpPr>
            <a:spLocks noChangeAspect="1" noChangeArrowheads="1"/>
          </p:cNvSpPr>
          <p:nvPr/>
        </p:nvSpPr>
        <p:spPr bwMode="auto">
          <a:xfrm>
            <a:off x="574675" y="1362075"/>
            <a:ext cx="7632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t>单片机常用的数制有十进制、二进制、十六进制。 </a:t>
            </a:r>
          </a:p>
        </p:txBody>
      </p:sp>
      <p:sp>
        <p:nvSpPr>
          <p:cNvPr id="66565" name="Rectangle 2">
            <a:extLst>
              <a:ext uri="{FF2B5EF4-FFF2-40B4-BE49-F238E27FC236}">
                <a16:creationId xmlns:a16="http://schemas.microsoft.com/office/drawing/2014/main" id="{6523B877-6100-4BCF-A5F3-FF1C1398EE63}"/>
              </a:ext>
            </a:extLst>
          </p:cNvPr>
          <p:cNvSpPr>
            <a:spLocks noChangeArrowheads="1"/>
          </p:cNvSpPr>
          <p:nvPr/>
        </p:nvSpPr>
        <p:spPr bwMode="auto">
          <a:xfrm>
            <a:off x="6213475" y="385763"/>
            <a:ext cx="2614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t>第</a:t>
            </a:r>
            <a:r>
              <a:rPr lang="en-US" altLang="zh-CN" sz="1600"/>
              <a:t>1</a:t>
            </a:r>
            <a:r>
              <a:rPr lang="zh-CN" altLang="en-US" sz="1600"/>
              <a:t>章 单片机基础知识概述 </a:t>
            </a:r>
          </a:p>
        </p:txBody>
      </p:sp>
      <p:sp>
        <p:nvSpPr>
          <p:cNvPr id="4127" name="Text Box 31">
            <a:extLst>
              <a:ext uri="{FF2B5EF4-FFF2-40B4-BE49-F238E27FC236}">
                <a16:creationId xmlns:a16="http://schemas.microsoft.com/office/drawing/2014/main" id="{89CD2CF4-1E17-4425-B293-662BB0B9075A}"/>
              </a:ext>
            </a:extLst>
          </p:cNvPr>
          <p:cNvSpPr txBox="1">
            <a:spLocks noChangeArrowheads="1"/>
          </p:cNvSpPr>
          <p:nvPr/>
        </p:nvSpPr>
        <p:spPr bwMode="auto">
          <a:xfrm>
            <a:off x="676275" y="2357438"/>
            <a:ext cx="800100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t>符号集：</a:t>
            </a:r>
            <a:r>
              <a:rPr lang="en-US" altLang="zh-CN" sz="2400" dirty="0"/>
              <a:t>0</a:t>
            </a:r>
            <a:r>
              <a:rPr lang="zh-CN" altLang="en-US" sz="2400" dirty="0"/>
              <a:t>～</a:t>
            </a:r>
            <a:r>
              <a:rPr lang="en-US" altLang="zh-CN" sz="2400" dirty="0"/>
              <a:t>9</a:t>
            </a:r>
            <a:r>
              <a:rPr lang="zh-CN" altLang="en-US" sz="2400" dirty="0"/>
              <a:t>；</a:t>
            </a:r>
          </a:p>
          <a:p>
            <a:pPr eaLnBrk="1" hangingPunct="1">
              <a:spcBef>
                <a:spcPct val="0"/>
              </a:spcBef>
              <a:buFontTx/>
              <a:buNone/>
            </a:pPr>
            <a:r>
              <a:rPr lang="zh-CN" altLang="en-US" sz="2400" dirty="0"/>
              <a:t>规则：逢十进一；十进制数的后缀为</a:t>
            </a:r>
            <a:r>
              <a:rPr lang="en-US" altLang="zh-CN" sz="2400" dirty="0"/>
              <a:t>D</a:t>
            </a:r>
            <a:r>
              <a:rPr lang="zh-CN" altLang="en-US" sz="2400" dirty="0"/>
              <a:t>但可省略；十进制数可用加权展开式表示，例如：</a:t>
            </a:r>
          </a:p>
          <a:p>
            <a:pPr eaLnBrk="1" hangingPunct="1">
              <a:spcBef>
                <a:spcPct val="0"/>
              </a:spcBef>
              <a:buFontTx/>
              <a:buNone/>
            </a:pPr>
            <a:endParaRPr lang="zh-CN" altLang="en-US" sz="2400" dirty="0"/>
          </a:p>
          <a:p>
            <a:pPr eaLnBrk="1" hangingPunct="1">
              <a:spcBef>
                <a:spcPct val="0"/>
              </a:spcBef>
              <a:buFontTx/>
              <a:buNone/>
            </a:pPr>
            <a:endParaRPr lang="zh-CN" altLang="en-US" sz="2400" dirty="0"/>
          </a:p>
          <a:p>
            <a:pPr eaLnBrk="1" hangingPunct="1">
              <a:spcBef>
                <a:spcPct val="0"/>
              </a:spcBef>
              <a:buFontTx/>
              <a:buNone/>
            </a:pPr>
            <a:r>
              <a:rPr lang="zh-CN" altLang="en-US" sz="2400" dirty="0"/>
              <a:t>其中，</a:t>
            </a:r>
            <a:r>
              <a:rPr lang="en-US" altLang="zh-CN" sz="2400" dirty="0"/>
              <a:t>10</a:t>
            </a:r>
            <a:r>
              <a:rPr lang="zh-CN" altLang="en-US" sz="2400" dirty="0"/>
              <a:t>为基数，</a:t>
            </a:r>
            <a:r>
              <a:rPr lang="en-US" altLang="zh-CN" sz="2400" dirty="0"/>
              <a:t>0</a:t>
            </a:r>
            <a:r>
              <a:rPr lang="zh-CN" altLang="en-US" sz="2400" dirty="0"/>
              <a:t>～</a:t>
            </a:r>
            <a:r>
              <a:rPr lang="en-US" altLang="zh-CN" sz="2400" dirty="0"/>
              <a:t>9</a:t>
            </a:r>
            <a:r>
              <a:rPr lang="zh-CN" altLang="en-US" sz="2400" dirty="0"/>
              <a:t>为各位加权数，其一般表达式为：</a:t>
            </a:r>
          </a:p>
        </p:txBody>
      </p:sp>
      <p:sp>
        <p:nvSpPr>
          <p:cNvPr id="66567" name="Rectangle 33">
            <a:extLst>
              <a:ext uri="{FF2B5EF4-FFF2-40B4-BE49-F238E27FC236}">
                <a16:creationId xmlns:a16="http://schemas.microsoft.com/office/drawing/2014/main" id="{41D84F30-F6DB-49F9-A187-CA84ED6FB62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aphicFrame>
        <p:nvGraphicFramePr>
          <p:cNvPr id="4128" name="Object 32">
            <a:extLst>
              <a:ext uri="{FF2B5EF4-FFF2-40B4-BE49-F238E27FC236}">
                <a16:creationId xmlns:a16="http://schemas.microsoft.com/office/drawing/2014/main" id="{BFEF3435-3FED-43EB-A44F-15D57731848D}"/>
              </a:ext>
            </a:extLst>
          </p:cNvPr>
          <p:cNvGraphicFramePr>
            <a:graphicFrameLocks noChangeAspect="1"/>
          </p:cNvGraphicFramePr>
          <p:nvPr/>
        </p:nvGraphicFramePr>
        <p:xfrm>
          <a:off x="1501775" y="3582988"/>
          <a:ext cx="5643563" cy="447675"/>
        </p:xfrm>
        <a:graphic>
          <a:graphicData uri="http://schemas.openxmlformats.org/presentationml/2006/ole">
            <mc:AlternateContent xmlns:mc="http://schemas.openxmlformats.org/markup-compatibility/2006">
              <mc:Choice xmlns:v="urn:schemas-microsoft-com:vml" Requires="v">
                <p:oleObj spid="_x0000_s1048" name="公式" r:id="rId4" imgW="2527300" imgH="203200" progId="Equation.3">
                  <p:embed/>
                </p:oleObj>
              </mc:Choice>
              <mc:Fallback>
                <p:oleObj name="公式" r:id="rId4" imgW="2527300" imgH="203200" progId="Equation.3">
                  <p:embed/>
                  <p:pic>
                    <p:nvPicPr>
                      <p:cNvPr id="4128" name="Object 32">
                        <a:extLst>
                          <a:ext uri="{FF2B5EF4-FFF2-40B4-BE49-F238E27FC236}">
                            <a16:creationId xmlns:a16="http://schemas.microsoft.com/office/drawing/2014/main" id="{BFEF3435-3FED-43EB-A44F-15D5773184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1775" y="3582988"/>
                        <a:ext cx="5643563"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569" name="Rectangle 35">
            <a:extLst>
              <a:ext uri="{FF2B5EF4-FFF2-40B4-BE49-F238E27FC236}">
                <a16:creationId xmlns:a16="http://schemas.microsoft.com/office/drawing/2014/main" id="{FAB787EB-B6CE-4DB7-87CD-A6A899E8628C}"/>
              </a:ext>
            </a:extLst>
          </p:cNvPr>
          <p:cNvSpPr>
            <a:spLocks noChangeArrowheads="1"/>
          </p:cNvSpPr>
          <p:nvPr/>
        </p:nvSpPr>
        <p:spPr bwMode="auto">
          <a:xfrm>
            <a:off x="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aphicFrame>
        <p:nvGraphicFramePr>
          <p:cNvPr id="4130" name="Object 34">
            <a:extLst>
              <a:ext uri="{FF2B5EF4-FFF2-40B4-BE49-F238E27FC236}">
                <a16:creationId xmlns:a16="http://schemas.microsoft.com/office/drawing/2014/main" id="{80C14735-9BF1-43A5-B750-2D7A6416432D}"/>
              </a:ext>
            </a:extLst>
          </p:cNvPr>
          <p:cNvGraphicFramePr>
            <a:graphicFrameLocks noChangeAspect="1"/>
          </p:cNvGraphicFramePr>
          <p:nvPr/>
        </p:nvGraphicFramePr>
        <p:xfrm>
          <a:off x="1431925" y="4843463"/>
          <a:ext cx="6508750" cy="485775"/>
        </p:xfrm>
        <a:graphic>
          <a:graphicData uri="http://schemas.openxmlformats.org/presentationml/2006/ole">
            <mc:AlternateContent xmlns:mc="http://schemas.openxmlformats.org/markup-compatibility/2006">
              <mc:Choice xmlns:v="urn:schemas-microsoft-com:vml" Requires="v">
                <p:oleObj spid="_x0000_s1049" name="公式" r:id="rId6" imgW="3187700" imgH="241300" progId="Equation.3">
                  <p:embed/>
                </p:oleObj>
              </mc:Choice>
              <mc:Fallback>
                <p:oleObj name="公式" r:id="rId6" imgW="3187700" imgH="241300" progId="Equation.3">
                  <p:embed/>
                  <p:pic>
                    <p:nvPicPr>
                      <p:cNvPr id="4130" name="Object 34">
                        <a:extLst>
                          <a:ext uri="{FF2B5EF4-FFF2-40B4-BE49-F238E27FC236}">
                            <a16:creationId xmlns:a16="http://schemas.microsoft.com/office/drawing/2014/main" id="{80C14735-9BF1-43A5-B750-2D7A641643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1925" y="4843463"/>
                        <a:ext cx="65087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33" name="Rectangle 37">
            <a:extLst>
              <a:ext uri="{FF2B5EF4-FFF2-40B4-BE49-F238E27FC236}">
                <a16:creationId xmlns:a16="http://schemas.microsoft.com/office/drawing/2014/main" id="{1E5CA2A4-7454-42C5-AEB5-FAB9B55EFEE6}"/>
              </a:ext>
            </a:extLst>
          </p:cNvPr>
          <p:cNvSpPr>
            <a:spLocks noChangeArrowheads="1"/>
          </p:cNvSpPr>
          <p:nvPr/>
        </p:nvSpPr>
        <p:spPr bwMode="auto">
          <a:xfrm>
            <a:off x="538163" y="1897063"/>
            <a:ext cx="33401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b="1" dirty="0">
                <a:solidFill>
                  <a:srgbClr val="FF3300"/>
                </a:solidFill>
              </a:rPr>
              <a:t>（</a:t>
            </a:r>
            <a:r>
              <a:rPr lang="en-US" altLang="zh-CN" sz="2400" b="1" dirty="0">
                <a:solidFill>
                  <a:srgbClr val="FF3300"/>
                </a:solidFill>
              </a:rPr>
              <a:t>1</a:t>
            </a:r>
            <a:r>
              <a:rPr lang="zh-CN" altLang="en-US" sz="2400" b="1" dirty="0">
                <a:solidFill>
                  <a:srgbClr val="FF3300"/>
                </a:solidFill>
              </a:rPr>
              <a:t>）十进制数，</a:t>
            </a:r>
            <a:r>
              <a:rPr lang="en-US" altLang="zh-CN" sz="2400" b="1" dirty="0">
                <a:solidFill>
                  <a:srgbClr val="FF3300"/>
                </a:solidFill>
              </a:rPr>
              <a:t>N</a:t>
            </a:r>
            <a:r>
              <a:rPr lang="en-US" altLang="zh-CN" sz="1800" b="1" dirty="0">
                <a:solidFill>
                  <a:srgbClr val="FF3300"/>
                </a:solidFill>
              </a:rPr>
              <a:t>D</a:t>
            </a:r>
            <a:endParaRPr lang="en-US" altLang="zh-CN" sz="4000" b="1" dirty="0">
              <a:solidFill>
                <a:srgbClr val="FF3300"/>
              </a:solidFill>
            </a:endParaRPr>
          </a:p>
        </p:txBody>
      </p:sp>
      <p:sp>
        <p:nvSpPr>
          <p:cNvPr id="66572" name="Rectangle 37">
            <a:extLst>
              <a:ext uri="{FF2B5EF4-FFF2-40B4-BE49-F238E27FC236}">
                <a16:creationId xmlns:a16="http://schemas.microsoft.com/office/drawing/2014/main" id="{3E84A768-19DE-4B68-AD99-C22CE08F54EF}"/>
              </a:ext>
            </a:extLst>
          </p:cNvPr>
          <p:cNvSpPr>
            <a:spLocks noChangeArrowheads="1"/>
          </p:cNvSpPr>
          <p:nvPr/>
        </p:nvSpPr>
        <p:spPr bwMode="auto">
          <a:xfrm>
            <a:off x="574675" y="935037"/>
            <a:ext cx="33401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dirty="0">
                <a:solidFill>
                  <a:srgbClr val="FF3300"/>
                </a:solidFill>
              </a:rPr>
              <a:t>1. </a:t>
            </a:r>
            <a:r>
              <a:rPr lang="zh-CN" altLang="en-US" sz="2400" b="1" dirty="0">
                <a:solidFill>
                  <a:srgbClr val="FF3300"/>
                </a:solidFill>
              </a:rPr>
              <a:t>数制</a:t>
            </a:r>
            <a:endParaRPr lang="en-US" altLang="zh-CN" sz="4000" b="1" dirty="0">
              <a:solidFill>
                <a:srgbClr val="FF33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9">
            <a:extLst>
              <a:ext uri="{FF2B5EF4-FFF2-40B4-BE49-F238E27FC236}">
                <a16:creationId xmlns:a16="http://schemas.microsoft.com/office/drawing/2014/main" id="{C4330858-E826-472E-893C-3B0C220D55A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68611" name="Rectangle 10">
            <a:extLst>
              <a:ext uri="{FF2B5EF4-FFF2-40B4-BE49-F238E27FC236}">
                <a16:creationId xmlns:a16="http://schemas.microsoft.com/office/drawing/2014/main" id="{283490E2-19A6-42E0-BF41-775ECBD3FD8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68612" name="Rectangle 11">
            <a:extLst>
              <a:ext uri="{FF2B5EF4-FFF2-40B4-BE49-F238E27FC236}">
                <a16:creationId xmlns:a16="http://schemas.microsoft.com/office/drawing/2014/main" id="{14203386-38B4-4F8D-9FCB-B77A1AB4A738}"/>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68613" name="Rectangle 14">
            <a:extLst>
              <a:ext uri="{FF2B5EF4-FFF2-40B4-BE49-F238E27FC236}">
                <a16:creationId xmlns:a16="http://schemas.microsoft.com/office/drawing/2014/main" id="{B5D4B0D2-8B2E-4D07-9B48-15B2B9AD0BA9}"/>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68614" name="Rectangle 18">
            <a:extLst>
              <a:ext uri="{FF2B5EF4-FFF2-40B4-BE49-F238E27FC236}">
                <a16:creationId xmlns:a16="http://schemas.microsoft.com/office/drawing/2014/main" id="{BF3C573A-3845-4B10-889E-5E0F8393DFB9}"/>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68615" name="Rectangle 2">
            <a:extLst>
              <a:ext uri="{FF2B5EF4-FFF2-40B4-BE49-F238E27FC236}">
                <a16:creationId xmlns:a16="http://schemas.microsoft.com/office/drawing/2014/main" id="{50FAB718-DA36-490E-9909-15CE0ABD2F66}"/>
              </a:ext>
            </a:extLst>
          </p:cNvPr>
          <p:cNvSpPr>
            <a:spLocks noChangeArrowheads="1"/>
          </p:cNvSpPr>
          <p:nvPr/>
        </p:nvSpPr>
        <p:spPr bwMode="auto">
          <a:xfrm>
            <a:off x="6213475" y="385763"/>
            <a:ext cx="2614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t>第</a:t>
            </a:r>
            <a:r>
              <a:rPr lang="en-US" altLang="zh-CN" sz="1600"/>
              <a:t>1</a:t>
            </a:r>
            <a:r>
              <a:rPr lang="zh-CN" altLang="en-US" sz="1600"/>
              <a:t>章 单片机基础知识概述 </a:t>
            </a:r>
          </a:p>
        </p:txBody>
      </p:sp>
      <p:graphicFrame>
        <p:nvGraphicFramePr>
          <p:cNvPr id="68616" name="Object 29">
            <a:extLst>
              <a:ext uri="{FF2B5EF4-FFF2-40B4-BE49-F238E27FC236}">
                <a16:creationId xmlns:a16="http://schemas.microsoft.com/office/drawing/2014/main" id="{7135C33B-40DF-45D4-9AD7-A6893F6E7DA1}"/>
              </a:ext>
            </a:extLst>
          </p:cNvPr>
          <p:cNvGraphicFramePr>
            <a:graphicFrameLocks noChangeAspect="1"/>
          </p:cNvGraphicFramePr>
          <p:nvPr/>
        </p:nvGraphicFramePr>
        <p:xfrm>
          <a:off x="1990725" y="3105150"/>
          <a:ext cx="4629150" cy="398463"/>
        </p:xfrm>
        <a:graphic>
          <a:graphicData uri="http://schemas.openxmlformats.org/presentationml/2006/ole">
            <mc:AlternateContent xmlns:mc="http://schemas.openxmlformats.org/markup-compatibility/2006">
              <mc:Choice xmlns:v="urn:schemas-microsoft-com:vml" Requires="v">
                <p:oleObj spid="_x0000_s2072" name="公式" r:id="rId4" imgW="2324100" imgH="203200" progId="Equation.3">
                  <p:embed/>
                </p:oleObj>
              </mc:Choice>
              <mc:Fallback>
                <p:oleObj name="公式" r:id="rId4" imgW="2324100" imgH="203200" progId="Equation.3">
                  <p:embed/>
                  <p:pic>
                    <p:nvPicPr>
                      <p:cNvPr id="68616" name="Object 29">
                        <a:extLst>
                          <a:ext uri="{FF2B5EF4-FFF2-40B4-BE49-F238E27FC236}">
                            <a16:creationId xmlns:a16="http://schemas.microsoft.com/office/drawing/2014/main" id="{7135C33B-40DF-45D4-9AD7-A6893F6E7D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0725" y="3105150"/>
                        <a:ext cx="462915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617" name="Object 28">
            <a:extLst>
              <a:ext uri="{FF2B5EF4-FFF2-40B4-BE49-F238E27FC236}">
                <a16:creationId xmlns:a16="http://schemas.microsoft.com/office/drawing/2014/main" id="{B1ADA43A-0DD5-49B6-BFBF-08C662892AB0}"/>
              </a:ext>
            </a:extLst>
          </p:cNvPr>
          <p:cNvGraphicFramePr>
            <a:graphicFrameLocks noChangeAspect="1"/>
          </p:cNvGraphicFramePr>
          <p:nvPr/>
        </p:nvGraphicFramePr>
        <p:xfrm>
          <a:off x="1920875" y="4246563"/>
          <a:ext cx="6084888" cy="515937"/>
        </p:xfrm>
        <a:graphic>
          <a:graphicData uri="http://schemas.openxmlformats.org/presentationml/2006/ole">
            <mc:AlternateContent xmlns:mc="http://schemas.openxmlformats.org/markup-compatibility/2006">
              <mc:Choice xmlns:v="urn:schemas-microsoft-com:vml" Requires="v">
                <p:oleObj spid="_x0000_s2073" name="公式" r:id="rId6" imgW="2806700" imgH="241300" progId="Equation.3">
                  <p:embed/>
                </p:oleObj>
              </mc:Choice>
              <mc:Fallback>
                <p:oleObj name="公式" r:id="rId6" imgW="2806700" imgH="241300" progId="Equation.3">
                  <p:embed/>
                  <p:pic>
                    <p:nvPicPr>
                      <p:cNvPr id="68617" name="Object 28">
                        <a:extLst>
                          <a:ext uri="{FF2B5EF4-FFF2-40B4-BE49-F238E27FC236}">
                            <a16:creationId xmlns:a16="http://schemas.microsoft.com/office/drawing/2014/main" id="{B1ADA43A-0DD5-49B6-BFBF-08C662892A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20875" y="4246563"/>
                        <a:ext cx="6084888"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618" name="Rectangle 31">
            <a:extLst>
              <a:ext uri="{FF2B5EF4-FFF2-40B4-BE49-F238E27FC236}">
                <a16:creationId xmlns:a16="http://schemas.microsoft.com/office/drawing/2014/main" id="{8FAF052D-3072-47DA-88F0-AA5B7387A65D}"/>
              </a:ext>
            </a:extLst>
          </p:cNvPr>
          <p:cNvSpPr>
            <a:spLocks noChangeArrowheads="1"/>
          </p:cNvSpPr>
          <p:nvPr/>
        </p:nvSpPr>
        <p:spPr bwMode="auto">
          <a:xfrm>
            <a:off x="574675" y="1179513"/>
            <a:ext cx="2959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b="1" dirty="0">
                <a:solidFill>
                  <a:srgbClr val="FF3300"/>
                </a:solidFill>
              </a:rPr>
              <a:t>（</a:t>
            </a:r>
            <a:r>
              <a:rPr lang="en-US" altLang="zh-CN" sz="2400" b="1" dirty="0">
                <a:solidFill>
                  <a:srgbClr val="FF3300"/>
                </a:solidFill>
              </a:rPr>
              <a:t>2</a:t>
            </a:r>
            <a:r>
              <a:rPr lang="zh-CN" altLang="en-US" sz="2400" b="1" dirty="0">
                <a:solidFill>
                  <a:srgbClr val="FF3300"/>
                </a:solidFill>
              </a:rPr>
              <a:t>）二进制数，</a:t>
            </a:r>
            <a:r>
              <a:rPr lang="en-US" altLang="zh-CN" sz="2400" b="1" dirty="0">
                <a:solidFill>
                  <a:srgbClr val="FF3300"/>
                </a:solidFill>
              </a:rPr>
              <a:t>N</a:t>
            </a:r>
            <a:r>
              <a:rPr lang="en-US" altLang="zh-CN" sz="1800" b="1" dirty="0">
                <a:solidFill>
                  <a:srgbClr val="FF3300"/>
                </a:solidFill>
              </a:rPr>
              <a:t>B</a:t>
            </a:r>
          </a:p>
        </p:txBody>
      </p:sp>
      <p:sp>
        <p:nvSpPr>
          <p:cNvPr id="68619" name="Rectangle 32">
            <a:extLst>
              <a:ext uri="{FF2B5EF4-FFF2-40B4-BE49-F238E27FC236}">
                <a16:creationId xmlns:a16="http://schemas.microsoft.com/office/drawing/2014/main" id="{D3236621-7593-4B7C-BD33-92472CDE039F}"/>
              </a:ext>
            </a:extLst>
          </p:cNvPr>
          <p:cNvSpPr>
            <a:spLocks noChangeArrowheads="1"/>
          </p:cNvSpPr>
          <p:nvPr/>
        </p:nvSpPr>
        <p:spPr bwMode="auto">
          <a:xfrm>
            <a:off x="714375" y="1738313"/>
            <a:ext cx="7697788" cy="127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25000"/>
              </a:spcBef>
              <a:buFontTx/>
              <a:buNone/>
            </a:pPr>
            <a:r>
              <a:rPr lang="zh-CN" altLang="en-US" sz="2400" dirty="0"/>
              <a:t>符号集：</a:t>
            </a:r>
            <a:r>
              <a:rPr lang="en-US" altLang="zh-CN" sz="2400" dirty="0"/>
              <a:t>0</a:t>
            </a:r>
            <a:r>
              <a:rPr lang="zh-CN" altLang="en-US" sz="2400" dirty="0"/>
              <a:t>、</a:t>
            </a:r>
            <a:r>
              <a:rPr lang="en-US" altLang="zh-CN" sz="2400" dirty="0"/>
              <a:t>1</a:t>
            </a:r>
            <a:r>
              <a:rPr lang="zh-CN" altLang="en-US" sz="2400" dirty="0"/>
              <a:t>；</a:t>
            </a:r>
          </a:p>
          <a:p>
            <a:pPr>
              <a:spcBef>
                <a:spcPct val="25000"/>
              </a:spcBef>
              <a:buFontTx/>
              <a:buNone/>
            </a:pPr>
            <a:r>
              <a:rPr lang="zh-CN" altLang="en-US" sz="2400" dirty="0"/>
              <a:t>规则：逢二进一；二进制数的</a:t>
            </a:r>
            <a:r>
              <a:rPr lang="zh-CN" altLang="en-US" sz="2400" b="1" dirty="0">
                <a:solidFill>
                  <a:srgbClr val="FF3300"/>
                </a:solidFill>
              </a:rPr>
              <a:t>后缀为</a:t>
            </a:r>
            <a:r>
              <a:rPr lang="en-US" altLang="zh-CN" sz="2400" b="1" dirty="0">
                <a:solidFill>
                  <a:srgbClr val="FF3300"/>
                </a:solidFill>
              </a:rPr>
              <a:t>B</a:t>
            </a:r>
            <a:r>
              <a:rPr lang="zh-CN" altLang="en-US" sz="2400" b="1" dirty="0">
                <a:solidFill>
                  <a:srgbClr val="FF3300"/>
                </a:solidFill>
              </a:rPr>
              <a:t>且不可省略</a:t>
            </a:r>
            <a:r>
              <a:rPr lang="zh-CN" altLang="en-US" sz="2400" dirty="0"/>
              <a:t>；二进制数可用</a:t>
            </a:r>
            <a:r>
              <a:rPr lang="zh-CN" altLang="en-US" sz="2400" b="1" dirty="0">
                <a:solidFill>
                  <a:srgbClr val="FF3300"/>
                </a:solidFill>
              </a:rPr>
              <a:t>加权展开式</a:t>
            </a:r>
            <a:r>
              <a:rPr lang="zh-CN" altLang="en-US" sz="2400" dirty="0"/>
              <a:t>表示，例如：</a:t>
            </a:r>
            <a:endParaRPr lang="zh-CN" altLang="en-US" sz="4800" dirty="0"/>
          </a:p>
        </p:txBody>
      </p:sp>
      <p:sp>
        <p:nvSpPr>
          <p:cNvPr id="68620" name="Rectangle 33">
            <a:extLst>
              <a:ext uri="{FF2B5EF4-FFF2-40B4-BE49-F238E27FC236}">
                <a16:creationId xmlns:a16="http://schemas.microsoft.com/office/drawing/2014/main" id="{756DD75B-D831-46B7-AE7B-47B4BB74EF69}"/>
              </a:ext>
            </a:extLst>
          </p:cNvPr>
          <p:cNvSpPr>
            <a:spLocks noChangeArrowheads="1"/>
          </p:cNvSpPr>
          <p:nvPr/>
        </p:nvSpPr>
        <p:spPr bwMode="auto">
          <a:xfrm>
            <a:off x="677863" y="3651250"/>
            <a:ext cx="7651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dirty="0"/>
              <a:t>其中，</a:t>
            </a:r>
            <a:r>
              <a:rPr lang="en-US" altLang="zh-CN" sz="2400" b="1" dirty="0">
                <a:solidFill>
                  <a:srgbClr val="FF3300"/>
                </a:solidFill>
              </a:rPr>
              <a:t>2</a:t>
            </a:r>
            <a:r>
              <a:rPr lang="zh-CN" altLang="en-US" sz="2400" b="1" dirty="0">
                <a:solidFill>
                  <a:srgbClr val="FF3300"/>
                </a:solidFill>
              </a:rPr>
              <a:t>为基数，</a:t>
            </a:r>
            <a:r>
              <a:rPr lang="en-US" altLang="zh-CN" sz="2400" b="1" dirty="0">
                <a:solidFill>
                  <a:srgbClr val="FF3300"/>
                </a:solidFill>
                <a:latin typeface="宋体" panose="02010600030101010101" pitchFamily="2" charset="-122"/>
              </a:rPr>
              <a:t>0</a:t>
            </a:r>
            <a:r>
              <a:rPr lang="zh-CN" altLang="en-US" sz="2400" b="1" dirty="0">
                <a:solidFill>
                  <a:srgbClr val="FF3300"/>
                </a:solidFill>
                <a:latin typeface="宋体" panose="02010600030101010101" pitchFamily="2" charset="-122"/>
              </a:rPr>
              <a:t>和</a:t>
            </a:r>
            <a:r>
              <a:rPr lang="en-US" altLang="zh-CN" sz="2400" b="1" dirty="0">
                <a:solidFill>
                  <a:srgbClr val="FF3300"/>
                </a:solidFill>
                <a:latin typeface="宋体" panose="02010600030101010101" pitchFamily="2" charset="-122"/>
              </a:rPr>
              <a:t>1</a:t>
            </a:r>
            <a:r>
              <a:rPr lang="zh-CN" altLang="en-US" sz="2400" b="1" dirty="0">
                <a:solidFill>
                  <a:srgbClr val="FF3300"/>
                </a:solidFill>
              </a:rPr>
              <a:t>为各位加权数</a:t>
            </a:r>
            <a:r>
              <a:rPr lang="zh-CN" altLang="en-US" sz="2400" dirty="0"/>
              <a:t>，其一般表达式为：</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627EAD5E-48EC-42EE-B3E1-F18BF332C85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70659" name="Rectangle 8">
            <a:extLst>
              <a:ext uri="{FF2B5EF4-FFF2-40B4-BE49-F238E27FC236}">
                <a16:creationId xmlns:a16="http://schemas.microsoft.com/office/drawing/2014/main" id="{24C1261B-97D9-434D-BCE4-DC2B0ED27B2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70660" name="Rectangle 9">
            <a:extLst>
              <a:ext uri="{FF2B5EF4-FFF2-40B4-BE49-F238E27FC236}">
                <a16:creationId xmlns:a16="http://schemas.microsoft.com/office/drawing/2014/main" id="{05A3E587-D7CC-4699-8072-BFAD77A95DF4}"/>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70661" name="Rectangle 11">
            <a:extLst>
              <a:ext uri="{FF2B5EF4-FFF2-40B4-BE49-F238E27FC236}">
                <a16:creationId xmlns:a16="http://schemas.microsoft.com/office/drawing/2014/main" id="{09D54097-FFA2-466A-8F69-AD068DAB2FE8}"/>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70662" name="Rectangle 12">
            <a:extLst>
              <a:ext uri="{FF2B5EF4-FFF2-40B4-BE49-F238E27FC236}">
                <a16:creationId xmlns:a16="http://schemas.microsoft.com/office/drawing/2014/main" id="{0354453D-8399-4B17-B532-07D5B3F8E3C4}"/>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70663" name="Rectangle 16">
            <a:extLst>
              <a:ext uri="{FF2B5EF4-FFF2-40B4-BE49-F238E27FC236}">
                <a16:creationId xmlns:a16="http://schemas.microsoft.com/office/drawing/2014/main" id="{E1DA76DE-281B-46E4-B783-38D16420B17F}"/>
              </a:ext>
            </a:extLst>
          </p:cNvPr>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70664" name="Rectangle 18">
            <a:extLst>
              <a:ext uri="{FF2B5EF4-FFF2-40B4-BE49-F238E27FC236}">
                <a16:creationId xmlns:a16="http://schemas.microsoft.com/office/drawing/2014/main" id="{27C2B2E0-5994-4830-9DDD-36E6B66B1214}"/>
              </a:ext>
            </a:extLst>
          </p:cNvPr>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70665" name="Rectangle 2">
            <a:extLst>
              <a:ext uri="{FF2B5EF4-FFF2-40B4-BE49-F238E27FC236}">
                <a16:creationId xmlns:a16="http://schemas.microsoft.com/office/drawing/2014/main" id="{20475C08-D366-4E27-A4B4-674BD83B4874}"/>
              </a:ext>
            </a:extLst>
          </p:cNvPr>
          <p:cNvSpPr>
            <a:spLocks noChangeArrowheads="1"/>
          </p:cNvSpPr>
          <p:nvPr/>
        </p:nvSpPr>
        <p:spPr bwMode="auto">
          <a:xfrm>
            <a:off x="6213475" y="385763"/>
            <a:ext cx="2614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t>第</a:t>
            </a:r>
            <a:r>
              <a:rPr lang="en-US" altLang="zh-CN" sz="1600"/>
              <a:t>1</a:t>
            </a:r>
            <a:r>
              <a:rPr lang="zh-CN" altLang="en-US" sz="1600"/>
              <a:t>章 单片机基础知识概述 </a:t>
            </a:r>
          </a:p>
        </p:txBody>
      </p:sp>
      <p:graphicFrame>
        <p:nvGraphicFramePr>
          <p:cNvPr id="70666" name="Object 31">
            <a:extLst>
              <a:ext uri="{FF2B5EF4-FFF2-40B4-BE49-F238E27FC236}">
                <a16:creationId xmlns:a16="http://schemas.microsoft.com/office/drawing/2014/main" id="{884D12C8-A7F0-4B3C-A354-63B1DC5C1115}"/>
              </a:ext>
            </a:extLst>
          </p:cNvPr>
          <p:cNvGraphicFramePr>
            <a:graphicFrameLocks noChangeAspect="1"/>
          </p:cNvGraphicFramePr>
          <p:nvPr/>
        </p:nvGraphicFramePr>
        <p:xfrm>
          <a:off x="1770063" y="3143250"/>
          <a:ext cx="5619750" cy="379413"/>
        </p:xfrm>
        <a:graphic>
          <a:graphicData uri="http://schemas.openxmlformats.org/presentationml/2006/ole">
            <mc:AlternateContent xmlns:mc="http://schemas.openxmlformats.org/markup-compatibility/2006">
              <mc:Choice xmlns:v="urn:schemas-microsoft-com:vml" Requires="v">
                <p:oleObj spid="_x0000_s3096" name="公式" r:id="rId4" imgW="2959100" imgH="203200" progId="Equation.3">
                  <p:embed/>
                </p:oleObj>
              </mc:Choice>
              <mc:Fallback>
                <p:oleObj name="公式" r:id="rId4" imgW="2959100" imgH="203200" progId="Equation.3">
                  <p:embed/>
                  <p:pic>
                    <p:nvPicPr>
                      <p:cNvPr id="70666" name="Object 31">
                        <a:extLst>
                          <a:ext uri="{FF2B5EF4-FFF2-40B4-BE49-F238E27FC236}">
                            <a16:creationId xmlns:a16="http://schemas.microsoft.com/office/drawing/2014/main" id="{884D12C8-A7F0-4B3C-A354-63B1DC5C11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0063" y="3143250"/>
                        <a:ext cx="561975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667" name="Object 30">
            <a:extLst>
              <a:ext uri="{FF2B5EF4-FFF2-40B4-BE49-F238E27FC236}">
                <a16:creationId xmlns:a16="http://schemas.microsoft.com/office/drawing/2014/main" id="{435989EC-B153-4803-8DC5-D306CB35740D}"/>
              </a:ext>
            </a:extLst>
          </p:cNvPr>
          <p:cNvGraphicFramePr>
            <a:graphicFrameLocks noChangeAspect="1"/>
          </p:cNvGraphicFramePr>
          <p:nvPr/>
        </p:nvGraphicFramePr>
        <p:xfrm>
          <a:off x="1790700" y="4460875"/>
          <a:ext cx="6392863" cy="485775"/>
        </p:xfrm>
        <a:graphic>
          <a:graphicData uri="http://schemas.openxmlformats.org/presentationml/2006/ole">
            <mc:AlternateContent xmlns:mc="http://schemas.openxmlformats.org/markup-compatibility/2006">
              <mc:Choice xmlns:v="urn:schemas-microsoft-com:vml" Requires="v">
                <p:oleObj spid="_x0000_s3097" name="公式" r:id="rId6" imgW="3136900" imgH="241300" progId="Equation.3">
                  <p:embed/>
                </p:oleObj>
              </mc:Choice>
              <mc:Fallback>
                <p:oleObj name="公式" r:id="rId6" imgW="3136900" imgH="241300" progId="Equation.3">
                  <p:embed/>
                  <p:pic>
                    <p:nvPicPr>
                      <p:cNvPr id="70667" name="Object 30">
                        <a:extLst>
                          <a:ext uri="{FF2B5EF4-FFF2-40B4-BE49-F238E27FC236}">
                            <a16:creationId xmlns:a16="http://schemas.microsoft.com/office/drawing/2014/main" id="{435989EC-B153-4803-8DC5-D306CB3574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0700" y="4460875"/>
                        <a:ext cx="6392863"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668" name="Rectangle 33">
            <a:extLst>
              <a:ext uri="{FF2B5EF4-FFF2-40B4-BE49-F238E27FC236}">
                <a16:creationId xmlns:a16="http://schemas.microsoft.com/office/drawing/2014/main" id="{98FB23F8-7FD3-460B-9F00-7F855B7C284F}"/>
              </a:ext>
            </a:extLst>
          </p:cNvPr>
          <p:cNvSpPr>
            <a:spLocks noChangeArrowheads="1"/>
          </p:cNvSpPr>
          <p:nvPr/>
        </p:nvSpPr>
        <p:spPr bwMode="auto">
          <a:xfrm>
            <a:off x="420688" y="1198563"/>
            <a:ext cx="4371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b="1">
                <a:solidFill>
                  <a:srgbClr val="FF3300"/>
                </a:solidFill>
              </a:rPr>
              <a:t>（</a:t>
            </a:r>
            <a:r>
              <a:rPr lang="en-US" altLang="zh-CN" sz="2400" b="1">
                <a:solidFill>
                  <a:srgbClr val="FF3300"/>
                </a:solidFill>
              </a:rPr>
              <a:t>3</a:t>
            </a:r>
            <a:r>
              <a:rPr lang="zh-CN" altLang="en-US" sz="2400" b="1">
                <a:solidFill>
                  <a:srgbClr val="FF3300"/>
                </a:solidFill>
              </a:rPr>
              <a:t>）十六进制数，</a:t>
            </a:r>
            <a:r>
              <a:rPr lang="en-US" altLang="zh-CN" sz="2400" b="1">
                <a:solidFill>
                  <a:srgbClr val="FF3300"/>
                </a:solidFill>
              </a:rPr>
              <a:t>N</a:t>
            </a:r>
            <a:r>
              <a:rPr lang="en-US" altLang="zh-CN" sz="1800" b="1">
                <a:solidFill>
                  <a:srgbClr val="FF3300"/>
                </a:solidFill>
              </a:rPr>
              <a:t>H</a:t>
            </a:r>
          </a:p>
        </p:txBody>
      </p:sp>
      <p:sp>
        <p:nvSpPr>
          <p:cNvPr id="70669" name="Rectangle 34">
            <a:extLst>
              <a:ext uri="{FF2B5EF4-FFF2-40B4-BE49-F238E27FC236}">
                <a16:creationId xmlns:a16="http://schemas.microsoft.com/office/drawing/2014/main" id="{54926D83-2B83-4FC1-BFE3-1A21C0F1304E}"/>
              </a:ext>
            </a:extLst>
          </p:cNvPr>
          <p:cNvSpPr>
            <a:spLocks noChangeArrowheads="1"/>
          </p:cNvSpPr>
          <p:nvPr/>
        </p:nvSpPr>
        <p:spPr bwMode="auto">
          <a:xfrm>
            <a:off x="563563" y="1762125"/>
            <a:ext cx="8024812" cy="127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25000"/>
              </a:spcBef>
              <a:buFontTx/>
              <a:buNone/>
            </a:pPr>
            <a:r>
              <a:rPr lang="zh-CN" altLang="en-US" sz="2400"/>
              <a:t>符号集：</a:t>
            </a:r>
            <a:r>
              <a:rPr lang="en-US" altLang="zh-CN" sz="2400">
                <a:latin typeface="宋体" panose="02010600030101010101" pitchFamily="2" charset="-122"/>
              </a:rPr>
              <a:t>0</a:t>
            </a:r>
            <a:r>
              <a:rPr lang="zh-CN" altLang="en-US" sz="2400">
                <a:latin typeface="宋体" panose="02010600030101010101" pitchFamily="2" charset="-122"/>
              </a:rPr>
              <a:t>～</a:t>
            </a:r>
            <a:r>
              <a:rPr lang="en-US" altLang="zh-CN" sz="2400"/>
              <a:t>9</a:t>
            </a:r>
            <a:r>
              <a:rPr lang="zh-CN" altLang="en-US" sz="2400"/>
              <a:t>、</a:t>
            </a:r>
            <a:r>
              <a:rPr lang="en-US" altLang="zh-CN" sz="2400">
                <a:latin typeface="宋体" panose="02010600030101010101" pitchFamily="2" charset="-122"/>
              </a:rPr>
              <a:t>A</a:t>
            </a:r>
            <a:r>
              <a:rPr lang="zh-CN" altLang="en-US" sz="2400">
                <a:latin typeface="宋体" panose="02010600030101010101" pitchFamily="2" charset="-122"/>
              </a:rPr>
              <a:t>～</a:t>
            </a:r>
            <a:r>
              <a:rPr lang="en-US" altLang="zh-CN" sz="2400"/>
              <a:t>F</a:t>
            </a:r>
            <a:r>
              <a:rPr lang="zh-CN" altLang="en-US" sz="2400"/>
              <a:t>；</a:t>
            </a:r>
          </a:p>
          <a:p>
            <a:pPr>
              <a:spcBef>
                <a:spcPct val="25000"/>
              </a:spcBef>
              <a:buFontTx/>
              <a:buNone/>
            </a:pPr>
            <a:r>
              <a:rPr lang="zh-CN" altLang="en-US" sz="2400"/>
              <a:t>规则：逢十六进一；十六进制数的</a:t>
            </a:r>
            <a:r>
              <a:rPr lang="zh-CN" altLang="en-US" sz="2400" b="1">
                <a:solidFill>
                  <a:srgbClr val="FF3300"/>
                </a:solidFill>
              </a:rPr>
              <a:t>后缀为</a:t>
            </a:r>
            <a:r>
              <a:rPr lang="en-US" altLang="zh-CN" sz="2400" b="1">
                <a:solidFill>
                  <a:srgbClr val="FF3300"/>
                </a:solidFill>
              </a:rPr>
              <a:t>H</a:t>
            </a:r>
            <a:r>
              <a:rPr lang="zh-CN" altLang="en-US" sz="2400" b="1">
                <a:solidFill>
                  <a:srgbClr val="FF3300"/>
                </a:solidFill>
              </a:rPr>
              <a:t>且不可省略</a:t>
            </a:r>
            <a:r>
              <a:rPr lang="zh-CN" altLang="en-US" sz="2400"/>
              <a:t>；十六进制数可用加权展开式表示。例如：</a:t>
            </a:r>
          </a:p>
        </p:txBody>
      </p:sp>
      <p:sp>
        <p:nvSpPr>
          <p:cNvPr id="70670" name="Rectangle 35">
            <a:extLst>
              <a:ext uri="{FF2B5EF4-FFF2-40B4-BE49-F238E27FC236}">
                <a16:creationId xmlns:a16="http://schemas.microsoft.com/office/drawing/2014/main" id="{F5EBAB76-796A-4708-9836-BA90526C6A5E}"/>
              </a:ext>
            </a:extLst>
          </p:cNvPr>
          <p:cNvSpPr>
            <a:spLocks noChangeArrowheads="1"/>
          </p:cNvSpPr>
          <p:nvPr/>
        </p:nvSpPr>
        <p:spPr bwMode="auto">
          <a:xfrm>
            <a:off x="536575" y="3857625"/>
            <a:ext cx="8223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a:t>其中，</a:t>
            </a:r>
            <a:r>
              <a:rPr lang="en-US" altLang="zh-CN" sz="2400"/>
              <a:t>16</a:t>
            </a:r>
            <a:r>
              <a:rPr lang="zh-CN" altLang="en-US" sz="2400"/>
              <a:t>为基数，</a:t>
            </a:r>
            <a:r>
              <a:rPr lang="en-US" altLang="zh-CN" sz="2400"/>
              <a:t>0</a:t>
            </a:r>
            <a:r>
              <a:rPr lang="zh-CN" altLang="en-US" sz="2400"/>
              <a:t>～</a:t>
            </a:r>
            <a:r>
              <a:rPr lang="en-US" altLang="zh-CN" sz="2400"/>
              <a:t>15</a:t>
            </a:r>
            <a:r>
              <a:rPr lang="zh-CN" altLang="en-US" sz="2400"/>
              <a:t>为各位加权数，其一般表达式为：</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5">
            <a:extLst>
              <a:ext uri="{FF2B5EF4-FFF2-40B4-BE49-F238E27FC236}">
                <a16:creationId xmlns:a16="http://schemas.microsoft.com/office/drawing/2014/main" id="{D261EB05-218F-4F73-BEBE-4408DEB802F2}"/>
              </a:ext>
            </a:extLst>
          </p:cNvPr>
          <p:cNvSpPr>
            <a:spLocks noChangeArrowheads="1"/>
          </p:cNvSpPr>
          <p:nvPr/>
        </p:nvSpPr>
        <p:spPr bwMode="auto">
          <a:xfrm>
            <a:off x="641350" y="1108075"/>
            <a:ext cx="17494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600" b="1">
                <a:solidFill>
                  <a:srgbClr val="FF0000"/>
                </a:solidFill>
              </a:rPr>
              <a:t>2.</a:t>
            </a:r>
            <a:r>
              <a:rPr lang="zh-CN" altLang="en-US" sz="2400" b="1">
                <a:solidFill>
                  <a:srgbClr val="FF0000"/>
                </a:solidFill>
              </a:rPr>
              <a:t>数制转换</a:t>
            </a:r>
            <a:r>
              <a:rPr lang="zh-CN" altLang="en-US" sz="2400">
                <a:solidFill>
                  <a:srgbClr val="FF0000"/>
                </a:solidFill>
              </a:rPr>
              <a:t> </a:t>
            </a:r>
          </a:p>
        </p:txBody>
      </p:sp>
      <p:sp>
        <p:nvSpPr>
          <p:cNvPr id="72707" name="Rectangle 6">
            <a:extLst>
              <a:ext uri="{FF2B5EF4-FFF2-40B4-BE49-F238E27FC236}">
                <a16:creationId xmlns:a16="http://schemas.microsoft.com/office/drawing/2014/main" id="{D82474AC-586D-46EE-B220-6317FFC305AA}"/>
              </a:ext>
            </a:extLst>
          </p:cNvPr>
          <p:cNvSpPr>
            <a:spLocks noChangeAspect="1" noChangeArrowheads="1"/>
          </p:cNvSpPr>
          <p:nvPr/>
        </p:nvSpPr>
        <p:spPr bwMode="auto">
          <a:xfrm>
            <a:off x="625475" y="1668463"/>
            <a:ext cx="8518525"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t>(1) </a:t>
            </a:r>
            <a:r>
              <a:rPr lang="zh-CN" altLang="en-US" sz="2400"/>
              <a:t>二进制转换成十进制</a:t>
            </a:r>
          </a:p>
          <a:p>
            <a:pPr eaLnBrk="1" hangingPunct="1">
              <a:spcBef>
                <a:spcPct val="60000"/>
              </a:spcBef>
              <a:buFontTx/>
              <a:buNone/>
            </a:pPr>
            <a:r>
              <a:rPr lang="zh-CN" altLang="en-US" sz="2400"/>
              <a:t>转换规则：按</a:t>
            </a:r>
            <a:r>
              <a:rPr lang="zh-CN" altLang="en-US" sz="2400" b="1">
                <a:solidFill>
                  <a:srgbClr val="FF3300"/>
                </a:solidFill>
              </a:rPr>
              <a:t>二进制</a:t>
            </a:r>
            <a:r>
              <a:rPr lang="zh-CN" altLang="en-US" sz="2400"/>
              <a:t>表达式展开，按</a:t>
            </a:r>
            <a:r>
              <a:rPr lang="zh-CN" altLang="en-US" sz="2400" b="1">
                <a:solidFill>
                  <a:srgbClr val="FF3300"/>
                </a:solidFill>
              </a:rPr>
              <a:t>十进制</a:t>
            </a:r>
            <a:r>
              <a:rPr lang="zh-CN" altLang="en-US" sz="2400"/>
              <a:t>运算求和。</a:t>
            </a:r>
          </a:p>
        </p:txBody>
      </p:sp>
      <p:sp>
        <p:nvSpPr>
          <p:cNvPr id="72708" name="Rectangle 8">
            <a:extLst>
              <a:ext uri="{FF2B5EF4-FFF2-40B4-BE49-F238E27FC236}">
                <a16:creationId xmlns:a16="http://schemas.microsoft.com/office/drawing/2014/main" id="{3116A1EB-D2C6-4CA5-B931-38406508422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pSp>
        <p:nvGrpSpPr>
          <p:cNvPr id="2" name="Group 33">
            <a:extLst>
              <a:ext uri="{FF2B5EF4-FFF2-40B4-BE49-F238E27FC236}">
                <a16:creationId xmlns:a16="http://schemas.microsoft.com/office/drawing/2014/main" id="{A27BE5EA-CEAC-44C4-B68E-55123800F9D2}"/>
              </a:ext>
            </a:extLst>
          </p:cNvPr>
          <p:cNvGrpSpPr>
            <a:grpSpLocks/>
          </p:cNvGrpSpPr>
          <p:nvPr/>
        </p:nvGrpSpPr>
        <p:grpSpPr bwMode="auto">
          <a:xfrm>
            <a:off x="1325563" y="2835275"/>
            <a:ext cx="5491162" cy="457200"/>
            <a:chOff x="384" y="1811"/>
            <a:chExt cx="3459" cy="288"/>
          </a:xfrm>
        </p:grpSpPr>
        <p:graphicFrame>
          <p:nvGraphicFramePr>
            <p:cNvPr id="72732" name="Object 7">
              <a:extLst>
                <a:ext uri="{FF2B5EF4-FFF2-40B4-BE49-F238E27FC236}">
                  <a16:creationId xmlns:a16="http://schemas.microsoft.com/office/drawing/2014/main" id="{2491AF25-15EB-4EB7-A337-8A0BA888412F}"/>
                </a:ext>
              </a:extLst>
            </p:cNvPr>
            <p:cNvGraphicFramePr>
              <a:graphicFrameLocks noChangeAspect="1"/>
            </p:cNvGraphicFramePr>
            <p:nvPr/>
          </p:nvGraphicFramePr>
          <p:xfrm>
            <a:off x="1076" y="1839"/>
            <a:ext cx="2767" cy="259"/>
          </p:xfrm>
          <a:graphic>
            <a:graphicData uri="http://schemas.openxmlformats.org/presentationml/2006/ole">
              <mc:AlternateContent xmlns:mc="http://schemas.openxmlformats.org/markup-compatibility/2006">
                <mc:Choice xmlns:v="urn:schemas-microsoft-com:vml" Requires="v">
                  <p:oleObj spid="_x0000_s4109" name="公式" r:id="rId4" imgW="2133600" imgH="203200" progId="Equation.3">
                    <p:embed/>
                  </p:oleObj>
                </mc:Choice>
                <mc:Fallback>
                  <p:oleObj name="公式" r:id="rId4" imgW="2133600" imgH="203200" progId="Equation.3">
                    <p:embed/>
                    <p:pic>
                      <p:nvPicPr>
                        <p:cNvPr id="72732" name="Object 7">
                          <a:extLst>
                            <a:ext uri="{FF2B5EF4-FFF2-40B4-BE49-F238E27FC236}">
                              <a16:creationId xmlns:a16="http://schemas.microsoft.com/office/drawing/2014/main" id="{2491AF25-15EB-4EB7-A337-8A0BA88841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 y="1839"/>
                          <a:ext cx="276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733" name="Rectangle 30">
              <a:extLst>
                <a:ext uri="{FF2B5EF4-FFF2-40B4-BE49-F238E27FC236}">
                  <a16:creationId xmlns:a16="http://schemas.microsoft.com/office/drawing/2014/main" id="{F822167B-E5B5-4ED0-BEAF-D6B6BDF2317E}"/>
                </a:ext>
              </a:extLst>
            </p:cNvPr>
            <p:cNvSpPr>
              <a:spLocks noChangeArrowheads="1"/>
            </p:cNvSpPr>
            <p:nvPr/>
          </p:nvSpPr>
          <p:spPr bwMode="auto">
            <a:xfrm>
              <a:off x="384" y="1811"/>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t>例如：</a:t>
              </a:r>
            </a:p>
          </p:txBody>
        </p:sp>
      </p:grpSp>
      <p:grpSp>
        <p:nvGrpSpPr>
          <p:cNvPr id="3" name="Group 34">
            <a:extLst>
              <a:ext uri="{FF2B5EF4-FFF2-40B4-BE49-F238E27FC236}">
                <a16:creationId xmlns:a16="http://schemas.microsoft.com/office/drawing/2014/main" id="{0A9D5E6A-6DDC-4406-8A3B-7D60A6296E1A}"/>
              </a:ext>
            </a:extLst>
          </p:cNvPr>
          <p:cNvGrpSpPr>
            <a:grpSpLocks/>
          </p:cNvGrpSpPr>
          <p:nvPr/>
        </p:nvGrpSpPr>
        <p:grpSpPr bwMode="auto">
          <a:xfrm>
            <a:off x="728663" y="3575050"/>
            <a:ext cx="3798887" cy="2328863"/>
            <a:chOff x="459" y="2252"/>
            <a:chExt cx="2393" cy="1467"/>
          </a:xfrm>
        </p:grpSpPr>
        <p:grpSp>
          <p:nvGrpSpPr>
            <p:cNvPr id="72715" name="Group 31">
              <a:extLst>
                <a:ext uri="{FF2B5EF4-FFF2-40B4-BE49-F238E27FC236}">
                  <a16:creationId xmlns:a16="http://schemas.microsoft.com/office/drawing/2014/main" id="{83BE42BC-F136-4A39-8384-8B9619E8DB1D}"/>
                </a:ext>
              </a:extLst>
            </p:cNvPr>
            <p:cNvGrpSpPr>
              <a:grpSpLocks/>
            </p:cNvGrpSpPr>
            <p:nvPr/>
          </p:nvGrpSpPr>
          <p:grpSpPr bwMode="auto">
            <a:xfrm>
              <a:off x="1038" y="2252"/>
              <a:ext cx="1814" cy="1467"/>
              <a:chOff x="1020" y="2478"/>
              <a:chExt cx="1814" cy="1467"/>
            </a:xfrm>
          </p:grpSpPr>
          <p:sp>
            <p:nvSpPr>
              <p:cNvPr id="72717" name="Text Box 14">
                <a:extLst>
                  <a:ext uri="{FF2B5EF4-FFF2-40B4-BE49-F238E27FC236}">
                    <a16:creationId xmlns:a16="http://schemas.microsoft.com/office/drawing/2014/main" id="{8C030DFD-E0B6-4B40-B9AC-C4BF11F108D2}"/>
                  </a:ext>
                </a:extLst>
              </p:cNvPr>
              <p:cNvSpPr txBox="1">
                <a:spLocks noChangeArrowheads="1"/>
              </p:cNvSpPr>
              <p:nvPr/>
            </p:nvSpPr>
            <p:spPr bwMode="auto">
              <a:xfrm>
                <a:off x="1066" y="2478"/>
                <a:ext cx="13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t>1 1 1 1   1 1 1 1</a:t>
                </a:r>
              </a:p>
            </p:txBody>
          </p:sp>
          <p:grpSp>
            <p:nvGrpSpPr>
              <p:cNvPr id="72718" name="Group 28">
                <a:extLst>
                  <a:ext uri="{FF2B5EF4-FFF2-40B4-BE49-F238E27FC236}">
                    <a16:creationId xmlns:a16="http://schemas.microsoft.com/office/drawing/2014/main" id="{36862B04-C628-4A1D-B62A-2DF4284E5DF8}"/>
                  </a:ext>
                </a:extLst>
              </p:cNvPr>
              <p:cNvGrpSpPr>
                <a:grpSpLocks/>
              </p:cNvGrpSpPr>
              <p:nvPr/>
            </p:nvGrpSpPr>
            <p:grpSpPr bwMode="auto">
              <a:xfrm>
                <a:off x="1020" y="2741"/>
                <a:ext cx="1814" cy="1204"/>
                <a:chOff x="1020" y="2741"/>
                <a:chExt cx="1814" cy="1204"/>
              </a:xfrm>
            </p:grpSpPr>
            <p:sp>
              <p:nvSpPr>
                <p:cNvPr id="72719" name="Text Box 15">
                  <a:extLst>
                    <a:ext uri="{FF2B5EF4-FFF2-40B4-BE49-F238E27FC236}">
                      <a16:creationId xmlns:a16="http://schemas.microsoft.com/office/drawing/2014/main" id="{AB11F1B3-0AF9-4729-A0DA-9B8193CBCEDC}"/>
                    </a:ext>
                  </a:extLst>
                </p:cNvPr>
                <p:cNvSpPr txBox="1">
                  <a:spLocks noChangeArrowheads="1"/>
                </p:cNvSpPr>
                <p:nvPr/>
              </p:nvSpPr>
              <p:spPr bwMode="auto">
                <a:xfrm>
                  <a:off x="1746" y="2840"/>
                  <a:ext cx="10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solidFill>
                        <a:srgbClr val="FF5050"/>
                      </a:solidFill>
                    </a:rPr>
                    <a:t>8 4 2 1</a:t>
                  </a:r>
                </a:p>
              </p:txBody>
            </p:sp>
            <p:sp>
              <p:nvSpPr>
                <p:cNvPr id="72720" name="Line 16">
                  <a:extLst>
                    <a:ext uri="{FF2B5EF4-FFF2-40B4-BE49-F238E27FC236}">
                      <a16:creationId xmlns:a16="http://schemas.microsoft.com/office/drawing/2014/main" id="{C24F7E5A-4DFE-4056-94A5-06C3A18C7AD4}"/>
                    </a:ext>
                  </a:extLst>
                </p:cNvPr>
                <p:cNvSpPr>
                  <a:spLocks noChangeShapeType="1"/>
                </p:cNvSpPr>
                <p:nvPr/>
              </p:nvSpPr>
              <p:spPr bwMode="auto">
                <a:xfrm>
                  <a:off x="1837" y="2750"/>
                  <a:ext cx="0"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21" name="Line 17">
                  <a:extLst>
                    <a:ext uri="{FF2B5EF4-FFF2-40B4-BE49-F238E27FC236}">
                      <a16:creationId xmlns:a16="http://schemas.microsoft.com/office/drawing/2014/main" id="{4EAA8598-37B9-4618-AB5B-3AFADE2DA1CC}"/>
                    </a:ext>
                  </a:extLst>
                </p:cNvPr>
                <p:cNvSpPr>
                  <a:spLocks noChangeShapeType="1"/>
                </p:cNvSpPr>
                <p:nvPr/>
              </p:nvSpPr>
              <p:spPr bwMode="auto">
                <a:xfrm>
                  <a:off x="1973" y="2750"/>
                  <a:ext cx="0"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22" name="Line 18">
                  <a:extLst>
                    <a:ext uri="{FF2B5EF4-FFF2-40B4-BE49-F238E27FC236}">
                      <a16:creationId xmlns:a16="http://schemas.microsoft.com/office/drawing/2014/main" id="{278BE956-6664-40F7-B212-F7643864201B}"/>
                    </a:ext>
                  </a:extLst>
                </p:cNvPr>
                <p:cNvSpPr>
                  <a:spLocks noChangeShapeType="1"/>
                </p:cNvSpPr>
                <p:nvPr/>
              </p:nvSpPr>
              <p:spPr bwMode="auto">
                <a:xfrm>
                  <a:off x="2109" y="2750"/>
                  <a:ext cx="0"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23" name="Line 19">
                  <a:extLst>
                    <a:ext uri="{FF2B5EF4-FFF2-40B4-BE49-F238E27FC236}">
                      <a16:creationId xmlns:a16="http://schemas.microsoft.com/office/drawing/2014/main" id="{82238A63-2F63-43FC-A887-8E7EB241F226}"/>
                    </a:ext>
                  </a:extLst>
                </p:cNvPr>
                <p:cNvSpPr>
                  <a:spLocks noChangeShapeType="1"/>
                </p:cNvSpPr>
                <p:nvPr/>
              </p:nvSpPr>
              <p:spPr bwMode="auto">
                <a:xfrm>
                  <a:off x="2270" y="2741"/>
                  <a:ext cx="0"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24" name="Text Box 20">
                  <a:extLst>
                    <a:ext uri="{FF2B5EF4-FFF2-40B4-BE49-F238E27FC236}">
                      <a16:creationId xmlns:a16="http://schemas.microsoft.com/office/drawing/2014/main" id="{D756E7CD-04A2-41F8-82E2-E31609C96740}"/>
                    </a:ext>
                  </a:extLst>
                </p:cNvPr>
                <p:cNvSpPr txBox="1">
                  <a:spLocks noChangeArrowheads="1"/>
                </p:cNvSpPr>
                <p:nvPr/>
              </p:nvSpPr>
              <p:spPr bwMode="auto">
                <a:xfrm>
                  <a:off x="1519" y="3067"/>
                  <a:ext cx="10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t>16</a:t>
                  </a:r>
                </a:p>
              </p:txBody>
            </p:sp>
            <p:sp>
              <p:nvSpPr>
                <p:cNvPr id="72725" name="Text Box 21">
                  <a:extLst>
                    <a:ext uri="{FF2B5EF4-FFF2-40B4-BE49-F238E27FC236}">
                      <a16:creationId xmlns:a16="http://schemas.microsoft.com/office/drawing/2014/main" id="{CA6E96DF-5ED9-432F-AEF7-8819F8EADF78}"/>
                    </a:ext>
                  </a:extLst>
                </p:cNvPr>
                <p:cNvSpPr txBox="1">
                  <a:spLocks noChangeArrowheads="1"/>
                </p:cNvSpPr>
                <p:nvPr/>
              </p:nvSpPr>
              <p:spPr bwMode="auto">
                <a:xfrm>
                  <a:off x="1383" y="3294"/>
                  <a:ext cx="10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t>32</a:t>
                  </a:r>
                </a:p>
              </p:txBody>
            </p:sp>
            <p:sp>
              <p:nvSpPr>
                <p:cNvPr id="72726" name="Text Box 22">
                  <a:extLst>
                    <a:ext uri="{FF2B5EF4-FFF2-40B4-BE49-F238E27FC236}">
                      <a16:creationId xmlns:a16="http://schemas.microsoft.com/office/drawing/2014/main" id="{35768329-8E84-4E14-ABEA-8109F5D7D98F}"/>
                    </a:ext>
                  </a:extLst>
                </p:cNvPr>
                <p:cNvSpPr txBox="1">
                  <a:spLocks noChangeArrowheads="1"/>
                </p:cNvSpPr>
                <p:nvPr/>
              </p:nvSpPr>
              <p:spPr bwMode="auto">
                <a:xfrm>
                  <a:off x="1202" y="3475"/>
                  <a:ext cx="10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t>64</a:t>
                  </a:r>
                </a:p>
              </p:txBody>
            </p:sp>
            <p:sp>
              <p:nvSpPr>
                <p:cNvPr id="72727" name="Line 23">
                  <a:extLst>
                    <a:ext uri="{FF2B5EF4-FFF2-40B4-BE49-F238E27FC236}">
                      <a16:creationId xmlns:a16="http://schemas.microsoft.com/office/drawing/2014/main" id="{1937366A-B458-482A-A1C7-A8FC75E4EA1C}"/>
                    </a:ext>
                  </a:extLst>
                </p:cNvPr>
                <p:cNvSpPr>
                  <a:spLocks noChangeShapeType="1"/>
                </p:cNvSpPr>
                <p:nvPr/>
              </p:nvSpPr>
              <p:spPr bwMode="auto">
                <a:xfrm>
                  <a:off x="1610" y="2750"/>
                  <a:ext cx="0" cy="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28" name="Line 24">
                  <a:extLst>
                    <a:ext uri="{FF2B5EF4-FFF2-40B4-BE49-F238E27FC236}">
                      <a16:creationId xmlns:a16="http://schemas.microsoft.com/office/drawing/2014/main" id="{339E59AA-75A5-4421-B167-F25E4CCCB87B}"/>
                    </a:ext>
                  </a:extLst>
                </p:cNvPr>
                <p:cNvSpPr>
                  <a:spLocks noChangeShapeType="1"/>
                </p:cNvSpPr>
                <p:nvPr/>
              </p:nvSpPr>
              <p:spPr bwMode="auto">
                <a:xfrm>
                  <a:off x="1474" y="2750"/>
                  <a:ext cx="0" cy="5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29" name="Line 25">
                  <a:extLst>
                    <a:ext uri="{FF2B5EF4-FFF2-40B4-BE49-F238E27FC236}">
                      <a16:creationId xmlns:a16="http://schemas.microsoft.com/office/drawing/2014/main" id="{26AF8BC9-AC6B-44AA-85AD-0FC30658E814}"/>
                    </a:ext>
                  </a:extLst>
                </p:cNvPr>
                <p:cNvSpPr>
                  <a:spLocks noChangeShapeType="1"/>
                </p:cNvSpPr>
                <p:nvPr/>
              </p:nvSpPr>
              <p:spPr bwMode="auto">
                <a:xfrm>
                  <a:off x="1316" y="2742"/>
                  <a:ext cx="0" cy="7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30" name="Text Box 26">
                  <a:extLst>
                    <a:ext uri="{FF2B5EF4-FFF2-40B4-BE49-F238E27FC236}">
                      <a16:creationId xmlns:a16="http://schemas.microsoft.com/office/drawing/2014/main" id="{932C1A5C-A94A-4C13-AA42-63A4D8FDDAB6}"/>
                    </a:ext>
                  </a:extLst>
                </p:cNvPr>
                <p:cNvSpPr txBox="1">
                  <a:spLocks noChangeArrowheads="1"/>
                </p:cNvSpPr>
                <p:nvPr/>
              </p:nvSpPr>
              <p:spPr bwMode="auto">
                <a:xfrm>
                  <a:off x="1020" y="3657"/>
                  <a:ext cx="10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t>128</a:t>
                  </a:r>
                </a:p>
              </p:txBody>
            </p:sp>
            <p:sp>
              <p:nvSpPr>
                <p:cNvPr id="72731" name="Line 27">
                  <a:extLst>
                    <a:ext uri="{FF2B5EF4-FFF2-40B4-BE49-F238E27FC236}">
                      <a16:creationId xmlns:a16="http://schemas.microsoft.com/office/drawing/2014/main" id="{20A7CFF0-4AE0-4149-8A33-3F2BB214333A}"/>
                    </a:ext>
                  </a:extLst>
                </p:cNvPr>
                <p:cNvSpPr>
                  <a:spLocks noChangeShapeType="1"/>
                </p:cNvSpPr>
                <p:nvPr/>
              </p:nvSpPr>
              <p:spPr bwMode="auto">
                <a:xfrm>
                  <a:off x="1156" y="2750"/>
                  <a:ext cx="0" cy="95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72716" name="Rectangle 32">
              <a:extLst>
                <a:ext uri="{FF2B5EF4-FFF2-40B4-BE49-F238E27FC236}">
                  <a16:creationId xmlns:a16="http://schemas.microsoft.com/office/drawing/2014/main" id="{CF815723-C774-4A59-A60A-73DF9D2DCAF5}"/>
                </a:ext>
              </a:extLst>
            </p:cNvPr>
            <p:cNvSpPr>
              <a:spLocks noChangeArrowheads="1"/>
            </p:cNvSpPr>
            <p:nvPr/>
          </p:nvSpPr>
          <p:spPr bwMode="auto">
            <a:xfrm>
              <a:off x="459" y="2595"/>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t>记忆：</a:t>
              </a:r>
            </a:p>
          </p:txBody>
        </p:sp>
      </p:grpSp>
      <p:grpSp>
        <p:nvGrpSpPr>
          <p:cNvPr id="6" name="Group 36">
            <a:extLst>
              <a:ext uri="{FF2B5EF4-FFF2-40B4-BE49-F238E27FC236}">
                <a16:creationId xmlns:a16="http://schemas.microsoft.com/office/drawing/2014/main" id="{68CEF3DC-79DC-4441-AFDB-B512EC55F8AC}"/>
              </a:ext>
            </a:extLst>
          </p:cNvPr>
          <p:cNvGrpSpPr>
            <a:grpSpLocks/>
          </p:cNvGrpSpPr>
          <p:nvPr/>
        </p:nvGrpSpPr>
        <p:grpSpPr bwMode="auto">
          <a:xfrm>
            <a:off x="4803775" y="3689350"/>
            <a:ext cx="3546475" cy="2100263"/>
            <a:chOff x="3026" y="2324"/>
            <a:chExt cx="2234" cy="1323"/>
          </a:xfrm>
        </p:grpSpPr>
        <p:sp>
          <p:nvSpPr>
            <p:cNvPr id="72713" name="Text Box 29">
              <a:extLst>
                <a:ext uri="{FF2B5EF4-FFF2-40B4-BE49-F238E27FC236}">
                  <a16:creationId xmlns:a16="http://schemas.microsoft.com/office/drawing/2014/main" id="{E9FDCDBB-638F-4C51-9880-1FDE41D1A028}"/>
                </a:ext>
              </a:extLst>
            </p:cNvPr>
            <p:cNvSpPr txBox="1">
              <a:spLocks noChangeArrowheads="1"/>
            </p:cNvSpPr>
            <p:nvPr/>
          </p:nvSpPr>
          <p:spPr bwMode="auto">
            <a:xfrm>
              <a:off x="3633" y="2324"/>
              <a:ext cx="1627" cy="1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t>1100B = 12</a:t>
              </a:r>
            </a:p>
            <a:p>
              <a:pPr eaLnBrk="1" hangingPunct="1">
                <a:spcBef>
                  <a:spcPct val="50000"/>
                </a:spcBef>
                <a:buFontTx/>
                <a:buNone/>
              </a:pPr>
              <a:r>
                <a:rPr lang="en-US" altLang="zh-CN" sz="2400"/>
                <a:t>1001B = 9</a:t>
              </a:r>
            </a:p>
            <a:p>
              <a:pPr eaLnBrk="1" hangingPunct="1">
                <a:spcBef>
                  <a:spcPct val="50000"/>
                </a:spcBef>
                <a:buFontTx/>
                <a:buNone/>
              </a:pPr>
              <a:r>
                <a:rPr lang="en-US" altLang="zh-CN" sz="2400"/>
                <a:t>1111B = 15</a:t>
              </a:r>
            </a:p>
            <a:p>
              <a:pPr eaLnBrk="1" hangingPunct="1">
                <a:spcBef>
                  <a:spcPct val="50000"/>
                </a:spcBef>
                <a:buFontTx/>
                <a:buNone/>
              </a:pPr>
              <a:r>
                <a:rPr lang="en-US" altLang="zh-CN" sz="2400"/>
                <a:t>11111111B = 255</a:t>
              </a:r>
            </a:p>
          </p:txBody>
        </p:sp>
        <p:sp>
          <p:nvSpPr>
            <p:cNvPr id="72714" name="Text Box 35">
              <a:extLst>
                <a:ext uri="{FF2B5EF4-FFF2-40B4-BE49-F238E27FC236}">
                  <a16:creationId xmlns:a16="http://schemas.microsoft.com/office/drawing/2014/main" id="{BEF22DD6-0169-495F-9A73-8B67C7B78B13}"/>
                </a:ext>
              </a:extLst>
            </p:cNvPr>
            <p:cNvSpPr txBox="1">
              <a:spLocks noChangeArrowheads="1"/>
            </p:cNvSpPr>
            <p:nvPr/>
          </p:nvSpPr>
          <p:spPr bwMode="auto">
            <a:xfrm>
              <a:off x="3026" y="2413"/>
              <a:ext cx="62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a:t>举例：</a:t>
              </a:r>
            </a:p>
          </p:txBody>
        </p:sp>
      </p:grpSp>
      <p:sp>
        <p:nvSpPr>
          <p:cNvPr id="72712" name="Rectangle 2">
            <a:extLst>
              <a:ext uri="{FF2B5EF4-FFF2-40B4-BE49-F238E27FC236}">
                <a16:creationId xmlns:a16="http://schemas.microsoft.com/office/drawing/2014/main" id="{7F3AAF0C-BEB7-417A-A38C-F769AF083915}"/>
              </a:ext>
            </a:extLst>
          </p:cNvPr>
          <p:cNvSpPr>
            <a:spLocks noChangeArrowheads="1"/>
          </p:cNvSpPr>
          <p:nvPr/>
        </p:nvSpPr>
        <p:spPr bwMode="auto">
          <a:xfrm>
            <a:off x="6213475" y="385763"/>
            <a:ext cx="2614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t>第</a:t>
            </a:r>
            <a:r>
              <a:rPr lang="en-US" altLang="zh-CN" sz="1600"/>
              <a:t>1</a:t>
            </a:r>
            <a:r>
              <a:rPr lang="zh-CN" altLang="en-US" sz="1600"/>
              <a:t>章 单片机基础知识概述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4">
            <a:extLst>
              <a:ext uri="{FF2B5EF4-FFF2-40B4-BE49-F238E27FC236}">
                <a16:creationId xmlns:a16="http://schemas.microsoft.com/office/drawing/2014/main" id="{6045461A-0A2A-470F-9421-5286BE9E2D25}"/>
              </a:ext>
            </a:extLst>
          </p:cNvPr>
          <p:cNvSpPr>
            <a:spLocks noChangeAspect="1" noChangeArrowheads="1"/>
          </p:cNvSpPr>
          <p:nvPr/>
        </p:nvSpPr>
        <p:spPr bwMode="auto">
          <a:xfrm>
            <a:off x="352425" y="1182688"/>
            <a:ext cx="8523288"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t>（</a:t>
            </a:r>
            <a:r>
              <a:rPr lang="en-US" altLang="zh-CN" sz="2400"/>
              <a:t>2</a:t>
            </a:r>
            <a:r>
              <a:rPr lang="zh-CN" altLang="en-US" sz="2400"/>
              <a:t>）十六进制转换成十进制</a:t>
            </a:r>
          </a:p>
          <a:p>
            <a:pPr eaLnBrk="1" hangingPunct="1">
              <a:spcBef>
                <a:spcPct val="60000"/>
              </a:spcBef>
              <a:buFontTx/>
              <a:buNone/>
            </a:pPr>
            <a:r>
              <a:rPr lang="zh-CN" altLang="en-US" sz="2400"/>
              <a:t>转换规则：按十六进制表达式展开，按十进制运算求和。</a:t>
            </a:r>
          </a:p>
        </p:txBody>
      </p:sp>
      <p:sp>
        <p:nvSpPr>
          <p:cNvPr id="74755" name="Rectangle 5">
            <a:extLst>
              <a:ext uri="{FF2B5EF4-FFF2-40B4-BE49-F238E27FC236}">
                <a16:creationId xmlns:a16="http://schemas.microsoft.com/office/drawing/2014/main" id="{C2BF592F-EE22-4922-A4F0-BA776FE26F9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aphicFrame>
        <p:nvGraphicFramePr>
          <p:cNvPr id="74756" name="Object 7">
            <a:extLst>
              <a:ext uri="{FF2B5EF4-FFF2-40B4-BE49-F238E27FC236}">
                <a16:creationId xmlns:a16="http://schemas.microsoft.com/office/drawing/2014/main" id="{C7DA7B3D-1611-4993-B6CF-B31DB79AE7B9}"/>
              </a:ext>
            </a:extLst>
          </p:cNvPr>
          <p:cNvGraphicFramePr>
            <a:graphicFrameLocks noChangeAspect="1"/>
          </p:cNvGraphicFramePr>
          <p:nvPr/>
        </p:nvGraphicFramePr>
        <p:xfrm>
          <a:off x="1925638" y="2489200"/>
          <a:ext cx="6892925" cy="393700"/>
        </p:xfrm>
        <a:graphic>
          <a:graphicData uri="http://schemas.openxmlformats.org/presentationml/2006/ole">
            <mc:AlternateContent xmlns:mc="http://schemas.openxmlformats.org/markup-compatibility/2006">
              <mc:Choice xmlns:v="urn:schemas-microsoft-com:vml" Requires="v">
                <p:oleObj spid="_x0000_s5133" name="公式" r:id="rId4" imgW="3517900" imgH="203200" progId="Equation.3">
                  <p:embed/>
                </p:oleObj>
              </mc:Choice>
              <mc:Fallback>
                <p:oleObj name="公式" r:id="rId4" imgW="3517900" imgH="203200" progId="Equation.3">
                  <p:embed/>
                  <p:pic>
                    <p:nvPicPr>
                      <p:cNvPr id="74756" name="Object 7">
                        <a:extLst>
                          <a:ext uri="{FF2B5EF4-FFF2-40B4-BE49-F238E27FC236}">
                            <a16:creationId xmlns:a16="http://schemas.microsoft.com/office/drawing/2014/main" id="{C7DA7B3D-1611-4993-B6CF-B31DB79AE7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5638" y="2489200"/>
                        <a:ext cx="68929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757" name="Rectangle 23">
            <a:extLst>
              <a:ext uri="{FF2B5EF4-FFF2-40B4-BE49-F238E27FC236}">
                <a16:creationId xmlns:a16="http://schemas.microsoft.com/office/drawing/2014/main" id="{C7B9C7C1-DA4C-4B18-B630-E580263BCABA}"/>
              </a:ext>
            </a:extLst>
          </p:cNvPr>
          <p:cNvSpPr>
            <a:spLocks noChangeArrowheads="1"/>
          </p:cNvSpPr>
          <p:nvPr/>
        </p:nvSpPr>
        <p:spPr bwMode="auto">
          <a:xfrm>
            <a:off x="798513" y="2462213"/>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t>例如：</a:t>
            </a:r>
          </a:p>
        </p:txBody>
      </p:sp>
      <p:pic>
        <p:nvPicPr>
          <p:cNvPr id="87064" name="Picture 24">
            <a:extLst>
              <a:ext uri="{FF2B5EF4-FFF2-40B4-BE49-F238E27FC236}">
                <a16:creationId xmlns:a16="http://schemas.microsoft.com/office/drawing/2014/main" id="{CD0A05C9-FA45-4D9D-B1E7-D9ECB9D468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7225" y="3067050"/>
            <a:ext cx="5086350"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9" name="Rectangle 2">
            <a:extLst>
              <a:ext uri="{FF2B5EF4-FFF2-40B4-BE49-F238E27FC236}">
                <a16:creationId xmlns:a16="http://schemas.microsoft.com/office/drawing/2014/main" id="{32EF2578-65BE-46C8-99FC-AC63CDA6C79D}"/>
              </a:ext>
            </a:extLst>
          </p:cNvPr>
          <p:cNvSpPr>
            <a:spLocks noChangeArrowheads="1"/>
          </p:cNvSpPr>
          <p:nvPr/>
        </p:nvSpPr>
        <p:spPr bwMode="auto">
          <a:xfrm>
            <a:off x="6213475" y="385763"/>
            <a:ext cx="2614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t>第</a:t>
            </a:r>
            <a:r>
              <a:rPr lang="en-US" altLang="zh-CN" sz="1600"/>
              <a:t>1</a:t>
            </a:r>
            <a:r>
              <a:rPr lang="zh-CN" altLang="en-US" sz="1600"/>
              <a:t>章 单片机基础知识概述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7064"/>
                                        </p:tgtEl>
                                        <p:attrNameLst>
                                          <p:attrName>style.visibility</p:attrName>
                                        </p:attrNameLst>
                                      </p:cBhvr>
                                      <p:to>
                                        <p:strVal val="visible"/>
                                      </p:to>
                                    </p:set>
                                    <p:animEffect transition="in" filter="blinds(horizontal)">
                                      <p:cBhvr>
                                        <p:cTn id="7" dur="500"/>
                                        <p:tgtEl>
                                          <p:spTgt spid="87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5">
            <a:extLst>
              <a:ext uri="{FF2B5EF4-FFF2-40B4-BE49-F238E27FC236}">
                <a16:creationId xmlns:a16="http://schemas.microsoft.com/office/drawing/2014/main" id="{FA5CB630-817A-4681-A5B4-607AF9ECDB2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76803" name="Rectangle 7">
            <a:extLst>
              <a:ext uri="{FF2B5EF4-FFF2-40B4-BE49-F238E27FC236}">
                <a16:creationId xmlns:a16="http://schemas.microsoft.com/office/drawing/2014/main" id="{0D0517DC-73C6-46BC-BBF2-43591FD8E6A5}"/>
              </a:ext>
            </a:extLst>
          </p:cNvPr>
          <p:cNvSpPr>
            <a:spLocks noChangeAspect="1" noChangeArrowheads="1"/>
          </p:cNvSpPr>
          <p:nvPr/>
        </p:nvSpPr>
        <p:spPr bwMode="auto">
          <a:xfrm>
            <a:off x="646113" y="1012825"/>
            <a:ext cx="7632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t>（</a:t>
            </a:r>
            <a:r>
              <a:rPr lang="en-US" altLang="zh-CN" sz="2400"/>
              <a:t>3</a:t>
            </a:r>
            <a:r>
              <a:rPr lang="zh-CN" altLang="en-US" sz="2400"/>
              <a:t>）二进制与十六进制数之间的转换</a:t>
            </a:r>
          </a:p>
        </p:txBody>
      </p:sp>
      <p:pic>
        <p:nvPicPr>
          <p:cNvPr id="76804" name="Picture 9">
            <a:extLst>
              <a:ext uri="{FF2B5EF4-FFF2-40B4-BE49-F238E27FC236}">
                <a16:creationId xmlns:a16="http://schemas.microsoft.com/office/drawing/2014/main" id="{7F29B83B-0B1D-4730-A593-73C9DA5B113C}"/>
              </a:ext>
            </a:extLst>
          </p:cNvPr>
          <p:cNvPicPr>
            <a:picLocks noChangeAspect="1" noChangeArrowheads="1"/>
          </p:cNvPicPr>
          <p:nvPr/>
        </p:nvPicPr>
        <p:blipFill>
          <a:blip r:embed="rId3">
            <a:clrChange>
              <a:clrFrom>
                <a:srgbClr val="E1E1E1"/>
              </a:clrFrom>
              <a:clrTo>
                <a:srgbClr val="E1E1E1">
                  <a:alpha val="0"/>
                </a:srgbClr>
              </a:clrTo>
            </a:clrChange>
            <a:extLst>
              <a:ext uri="{28A0092B-C50C-407E-A947-70E740481C1C}">
                <a14:useLocalDpi xmlns:a14="http://schemas.microsoft.com/office/drawing/2010/main" val="0"/>
              </a:ext>
            </a:extLst>
          </a:blip>
          <a:srcRect t="48923" r="40395" b="22769"/>
          <a:stretch>
            <a:fillRect/>
          </a:stretch>
        </p:blipFill>
        <p:spPr bwMode="auto">
          <a:xfrm>
            <a:off x="1296988" y="2944813"/>
            <a:ext cx="39306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2">
            <a:extLst>
              <a:ext uri="{FF2B5EF4-FFF2-40B4-BE49-F238E27FC236}">
                <a16:creationId xmlns:a16="http://schemas.microsoft.com/office/drawing/2014/main" id="{C9655D58-CA77-4AE1-B31C-BD4B2807CE8C}"/>
              </a:ext>
            </a:extLst>
          </p:cNvPr>
          <p:cNvGrpSpPr>
            <a:grpSpLocks/>
          </p:cNvGrpSpPr>
          <p:nvPr/>
        </p:nvGrpSpPr>
        <p:grpSpPr bwMode="auto">
          <a:xfrm>
            <a:off x="1511300" y="4213225"/>
            <a:ext cx="6242050" cy="1552575"/>
            <a:chOff x="804" y="2889"/>
            <a:chExt cx="3932" cy="978"/>
          </a:xfrm>
        </p:grpSpPr>
        <p:sp>
          <p:nvSpPr>
            <p:cNvPr id="76811" name="Text Box 10">
              <a:extLst>
                <a:ext uri="{FF2B5EF4-FFF2-40B4-BE49-F238E27FC236}">
                  <a16:creationId xmlns:a16="http://schemas.microsoft.com/office/drawing/2014/main" id="{25D747B4-B4C0-45F3-A6D9-87A7C9CB6B2E}"/>
                </a:ext>
              </a:extLst>
            </p:cNvPr>
            <p:cNvSpPr txBox="1">
              <a:spLocks noChangeArrowheads="1"/>
            </p:cNvSpPr>
            <p:nvPr/>
          </p:nvSpPr>
          <p:spPr bwMode="auto">
            <a:xfrm>
              <a:off x="1517" y="2889"/>
              <a:ext cx="3219"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a:solidFill>
                    <a:srgbClr val="FF5050"/>
                  </a:solidFill>
                </a:rPr>
                <a:t>1010B = 0AH                1101B = 0DH</a:t>
              </a:r>
            </a:p>
            <a:p>
              <a:pPr eaLnBrk="1" hangingPunct="1">
                <a:spcBef>
                  <a:spcPct val="50000"/>
                </a:spcBef>
                <a:buFontTx/>
                <a:buNone/>
              </a:pPr>
              <a:r>
                <a:rPr lang="en-US" altLang="zh-CN" sz="2400" b="1">
                  <a:solidFill>
                    <a:srgbClr val="FF5050"/>
                  </a:solidFill>
                </a:rPr>
                <a:t>1011B = 0BH                1110B = 0EH</a:t>
              </a:r>
            </a:p>
            <a:p>
              <a:pPr eaLnBrk="1" hangingPunct="1">
                <a:spcBef>
                  <a:spcPct val="50000"/>
                </a:spcBef>
                <a:buFontTx/>
                <a:buNone/>
              </a:pPr>
              <a:r>
                <a:rPr lang="en-US" altLang="zh-CN" sz="2400" b="1">
                  <a:solidFill>
                    <a:srgbClr val="FF5050"/>
                  </a:solidFill>
                </a:rPr>
                <a:t>1100B = 0CH                1111B = 0FH</a:t>
              </a:r>
            </a:p>
          </p:txBody>
        </p:sp>
        <p:sp>
          <p:nvSpPr>
            <p:cNvPr id="76812" name="Text Box 11">
              <a:extLst>
                <a:ext uri="{FF2B5EF4-FFF2-40B4-BE49-F238E27FC236}">
                  <a16:creationId xmlns:a16="http://schemas.microsoft.com/office/drawing/2014/main" id="{32FA3B8B-417E-482A-98D9-B8943BFED9EF}"/>
                </a:ext>
              </a:extLst>
            </p:cNvPr>
            <p:cNvSpPr txBox="1">
              <a:spLocks noChangeArrowheads="1"/>
            </p:cNvSpPr>
            <p:nvPr/>
          </p:nvSpPr>
          <p:spPr bwMode="auto">
            <a:xfrm>
              <a:off x="804" y="3008"/>
              <a:ext cx="65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a:t>记忆：</a:t>
              </a:r>
            </a:p>
          </p:txBody>
        </p:sp>
      </p:grpSp>
      <p:sp>
        <p:nvSpPr>
          <p:cNvPr id="76806" name="Rectangle 13">
            <a:extLst>
              <a:ext uri="{FF2B5EF4-FFF2-40B4-BE49-F238E27FC236}">
                <a16:creationId xmlns:a16="http://schemas.microsoft.com/office/drawing/2014/main" id="{B3B2DF07-8D05-4351-B8BC-2B1D75CD5802}"/>
              </a:ext>
            </a:extLst>
          </p:cNvPr>
          <p:cNvSpPr>
            <a:spLocks noChangeArrowheads="1"/>
          </p:cNvSpPr>
          <p:nvPr/>
        </p:nvSpPr>
        <p:spPr bwMode="auto">
          <a:xfrm>
            <a:off x="781050" y="2078038"/>
            <a:ext cx="8161338"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60000"/>
              </a:spcBef>
              <a:buFontTx/>
              <a:buNone/>
            </a:pPr>
            <a:r>
              <a:rPr lang="zh-CN" altLang="en-US" sz="2400"/>
              <a:t>从低位起由右到左，</a:t>
            </a:r>
            <a:r>
              <a:rPr lang="zh-CN" altLang="en-US" sz="2400" b="1">
                <a:solidFill>
                  <a:srgbClr val="FF3300"/>
                </a:solidFill>
              </a:rPr>
              <a:t>每</a:t>
            </a:r>
            <a:r>
              <a:rPr lang="en-US" altLang="zh-CN" sz="2400" b="1">
                <a:solidFill>
                  <a:srgbClr val="FF3300"/>
                </a:solidFill>
              </a:rPr>
              <a:t>4</a:t>
            </a:r>
            <a:r>
              <a:rPr lang="zh-CN" altLang="en-US" sz="2400" b="1">
                <a:solidFill>
                  <a:srgbClr val="FF3300"/>
                </a:solidFill>
              </a:rPr>
              <a:t>位二进制数对应</a:t>
            </a:r>
            <a:r>
              <a:rPr lang="en-US" altLang="zh-CN" sz="2400" b="1">
                <a:solidFill>
                  <a:srgbClr val="FF3300"/>
                </a:solidFill>
              </a:rPr>
              <a:t>1</a:t>
            </a:r>
            <a:r>
              <a:rPr lang="zh-CN" altLang="en-US" sz="2400" b="1">
                <a:solidFill>
                  <a:srgbClr val="FF3300"/>
                </a:solidFill>
              </a:rPr>
              <a:t>位十六进制数</a:t>
            </a:r>
            <a:r>
              <a:rPr lang="zh-CN" altLang="en-US" sz="2400"/>
              <a:t>。</a:t>
            </a:r>
          </a:p>
          <a:p>
            <a:pPr eaLnBrk="1" hangingPunct="1">
              <a:lnSpc>
                <a:spcPct val="85000"/>
              </a:lnSpc>
              <a:buFontTx/>
              <a:buNone/>
            </a:pPr>
            <a:r>
              <a:rPr lang="zh-CN" altLang="en-US" sz="2400"/>
              <a:t>例如：</a:t>
            </a:r>
          </a:p>
        </p:txBody>
      </p:sp>
      <p:sp>
        <p:nvSpPr>
          <p:cNvPr id="76807" name="Rectangle 14">
            <a:extLst>
              <a:ext uri="{FF2B5EF4-FFF2-40B4-BE49-F238E27FC236}">
                <a16:creationId xmlns:a16="http://schemas.microsoft.com/office/drawing/2014/main" id="{EB21EB56-FB13-4B34-A2C3-27146F46F575}"/>
              </a:ext>
            </a:extLst>
          </p:cNvPr>
          <p:cNvSpPr>
            <a:spLocks noChangeArrowheads="1"/>
          </p:cNvSpPr>
          <p:nvPr/>
        </p:nvSpPr>
        <p:spPr bwMode="auto">
          <a:xfrm>
            <a:off x="4895850" y="2949575"/>
            <a:ext cx="424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t>（最后一组不足时左边添</a:t>
            </a:r>
            <a:r>
              <a:rPr lang="en-US" altLang="zh-CN" sz="2000"/>
              <a:t>0</a:t>
            </a:r>
            <a:r>
              <a:rPr lang="zh-CN" altLang="en-US" sz="2000"/>
              <a:t>凑齐</a:t>
            </a:r>
            <a:r>
              <a:rPr lang="en-US" altLang="zh-CN" sz="2000"/>
              <a:t>4</a:t>
            </a:r>
            <a:r>
              <a:rPr lang="zh-CN" altLang="en-US" sz="2000"/>
              <a:t>位）</a:t>
            </a:r>
          </a:p>
        </p:txBody>
      </p:sp>
      <p:pic>
        <p:nvPicPr>
          <p:cNvPr id="76808" name="Picture 15">
            <a:extLst>
              <a:ext uri="{FF2B5EF4-FFF2-40B4-BE49-F238E27FC236}">
                <a16:creationId xmlns:a16="http://schemas.microsoft.com/office/drawing/2014/main" id="{1CBC94BB-8181-47EB-86CC-3883B93311BE}"/>
              </a:ext>
            </a:extLst>
          </p:cNvPr>
          <p:cNvPicPr>
            <a:picLocks noChangeAspect="1" noChangeArrowheads="1"/>
          </p:cNvPicPr>
          <p:nvPr/>
        </p:nvPicPr>
        <p:blipFill>
          <a:blip r:embed="rId3">
            <a:clrChange>
              <a:clrFrom>
                <a:srgbClr val="E1E1E1"/>
              </a:clrFrom>
              <a:clrTo>
                <a:srgbClr val="E1E1E1">
                  <a:alpha val="0"/>
                </a:srgbClr>
              </a:clrTo>
            </a:clrChange>
            <a:extLst>
              <a:ext uri="{28A0092B-C50C-407E-A947-70E740481C1C}">
                <a14:useLocalDpi xmlns:a14="http://schemas.microsoft.com/office/drawing/2010/main" val="0"/>
              </a:ext>
            </a:extLst>
          </a:blip>
          <a:srcRect b="74257"/>
          <a:stretch>
            <a:fillRect/>
          </a:stretch>
        </p:blipFill>
        <p:spPr bwMode="auto">
          <a:xfrm>
            <a:off x="1309688" y="3506788"/>
            <a:ext cx="6594475"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9" name="Rectangle 16">
            <a:extLst>
              <a:ext uri="{FF2B5EF4-FFF2-40B4-BE49-F238E27FC236}">
                <a16:creationId xmlns:a16="http://schemas.microsoft.com/office/drawing/2014/main" id="{2D4AC89A-B9F1-489F-B851-B6016F9C07CD}"/>
              </a:ext>
            </a:extLst>
          </p:cNvPr>
          <p:cNvSpPr>
            <a:spLocks noChangeArrowheads="1"/>
          </p:cNvSpPr>
          <p:nvPr/>
        </p:nvSpPr>
        <p:spPr bwMode="auto">
          <a:xfrm>
            <a:off x="803275" y="1554163"/>
            <a:ext cx="170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t>转换规则：</a:t>
            </a:r>
          </a:p>
        </p:txBody>
      </p:sp>
      <p:sp>
        <p:nvSpPr>
          <p:cNvPr id="76810" name="Rectangle 2">
            <a:extLst>
              <a:ext uri="{FF2B5EF4-FFF2-40B4-BE49-F238E27FC236}">
                <a16:creationId xmlns:a16="http://schemas.microsoft.com/office/drawing/2014/main" id="{3FE84CFA-6CAB-45E2-8C7D-31E0179BCD3F}"/>
              </a:ext>
            </a:extLst>
          </p:cNvPr>
          <p:cNvSpPr>
            <a:spLocks noChangeArrowheads="1"/>
          </p:cNvSpPr>
          <p:nvPr/>
        </p:nvSpPr>
        <p:spPr bwMode="auto">
          <a:xfrm>
            <a:off x="6213475" y="385763"/>
            <a:ext cx="2614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t>第</a:t>
            </a:r>
            <a:r>
              <a:rPr lang="en-US" altLang="zh-CN" sz="1600"/>
              <a:t>1</a:t>
            </a:r>
            <a:r>
              <a:rPr lang="zh-CN" altLang="en-US" sz="1600"/>
              <a:t>章 单片机基础知识概述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zh-CN" altLang="en-US"/>
              <a:t>河北工业大学</a:t>
            </a:r>
            <a:endParaRPr lang="en-US" altLang="zh-CN"/>
          </a:p>
        </p:txBody>
      </p:sp>
      <p:sp>
        <p:nvSpPr>
          <p:cNvPr id="3" name="文本框 4"/>
          <p:cNvSpPr txBox="1">
            <a:spLocks noChangeArrowheads="1"/>
          </p:cNvSpPr>
          <p:nvPr/>
        </p:nvSpPr>
        <p:spPr bwMode="auto">
          <a:xfrm>
            <a:off x="2699792" y="89064"/>
            <a:ext cx="39608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Times New Roman" panose="02020603050405020304" pitchFamily="18" charset="0"/>
              </a:defRPr>
            </a:lvl1pPr>
            <a:lvl2pPr marL="742950" indent="-285750">
              <a:buFont typeface="Arial" panose="020B0604020202020204" pitchFamily="34" charset="0"/>
              <a:defRPr>
                <a:solidFill>
                  <a:schemeClr val="tx1"/>
                </a:solidFill>
                <a:latin typeface="Times New Roman" panose="02020603050405020304" pitchFamily="18" charset="0"/>
              </a:defRPr>
            </a:lvl2pPr>
            <a:lvl3pPr marL="1143000" indent="-228600">
              <a:buFont typeface="Arial" panose="020B0604020202020204" pitchFamily="34" charset="0"/>
              <a:defRPr>
                <a:solidFill>
                  <a:schemeClr val="tx1"/>
                </a:solidFill>
                <a:latin typeface="Times New Roman" panose="02020603050405020304" pitchFamily="18" charset="0"/>
              </a:defRPr>
            </a:lvl3pPr>
            <a:lvl4pPr marL="1600200" indent="-228600">
              <a:buFont typeface="Arial" panose="020B0604020202020204" pitchFamily="34" charset="0"/>
              <a:defRPr>
                <a:solidFill>
                  <a:schemeClr val="tx1"/>
                </a:solidFill>
                <a:latin typeface="Times New Roman" panose="02020603050405020304" pitchFamily="18" charset="0"/>
              </a:defRPr>
            </a:lvl4pPr>
            <a:lvl5pPr marL="2057400" indent="-228600">
              <a:buFont typeface="Arial" panose="020B0604020202020204" pitchFamily="34" charse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ctr"/>
            <a:r>
              <a:rPr lang="zh-CN" altLang="en-US" sz="4800" b="1" dirty="0">
                <a:solidFill>
                  <a:srgbClr val="C00000"/>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单片机的概念</a:t>
            </a:r>
          </a:p>
        </p:txBody>
      </p:sp>
      <p:sp>
        <p:nvSpPr>
          <p:cNvPr id="4" name="文本框 3"/>
          <p:cNvSpPr txBox="1"/>
          <p:nvPr/>
        </p:nvSpPr>
        <p:spPr>
          <a:xfrm>
            <a:off x="611560" y="1022547"/>
            <a:ext cx="7200800" cy="584775"/>
          </a:xfrm>
          <a:prstGeom prst="rect">
            <a:avLst/>
          </a:prstGeom>
          <a:noFill/>
        </p:spPr>
        <p:txBody>
          <a:bodyPr wrap="square" rtlCol="0">
            <a:spAutoFit/>
          </a:bodyPr>
          <a:lstStyle/>
          <a:p>
            <a:r>
              <a:rPr lang="zh-CN" altLang="en-US" sz="3200" b="1" dirty="0">
                <a:effectLst>
                  <a:outerShdw blurRad="38100" dist="38100" dir="2700000" algn="tl">
                    <a:srgbClr val="000000">
                      <a:alpha val="43137"/>
                    </a:srgbClr>
                  </a:outerShdw>
                </a:effectLst>
              </a:rPr>
              <a:t>一、微型计算机的组成</a:t>
            </a:r>
          </a:p>
        </p:txBody>
      </p:sp>
      <p:sp>
        <p:nvSpPr>
          <p:cNvPr id="6" name="文本框 5"/>
          <p:cNvSpPr txBox="1"/>
          <p:nvPr/>
        </p:nvSpPr>
        <p:spPr>
          <a:xfrm>
            <a:off x="609762" y="1751255"/>
            <a:ext cx="8107100" cy="1693349"/>
          </a:xfrm>
          <a:prstGeom prst="rect">
            <a:avLst/>
          </a:prstGeom>
          <a:noFill/>
        </p:spPr>
        <p:txBody>
          <a:bodyPr wrap="square" rtlCol="0">
            <a:spAutoFit/>
          </a:bodyPr>
          <a:lstStyle/>
          <a:p>
            <a:pPr marL="457200" indent="-457200">
              <a:lnSpc>
                <a:spcPct val="130000"/>
              </a:lnSpc>
              <a:buClr>
                <a:srgbClr val="C00000"/>
              </a:buClr>
              <a:buFont typeface="Wingdings" panose="05000000000000000000" pitchFamily="2" charset="2"/>
              <a:buChar char="p"/>
            </a:pP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计算机的发展经历了从电子管、晶体管、集成电路到大规模集成电路的演变。微型计算机属于第四代计算机。</a:t>
            </a:r>
            <a:endPar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5" name="文本框 4"/>
          <p:cNvSpPr txBox="1"/>
          <p:nvPr/>
        </p:nvSpPr>
        <p:spPr>
          <a:xfrm>
            <a:off x="824694" y="3866533"/>
            <a:ext cx="7711008" cy="1323439"/>
          </a:xfrm>
          <a:prstGeom prst="rect">
            <a:avLst/>
          </a:prstGeom>
          <a:noFill/>
        </p:spPr>
        <p:txBody>
          <a:bodyPr wrap="square" rtlCol="0">
            <a:spAutoFit/>
          </a:bodyPr>
          <a:lstStyle/>
          <a:p>
            <a:pPr>
              <a:lnSpc>
                <a:spcPct val="150000"/>
              </a:lnSpc>
            </a:pPr>
            <a:r>
              <a:rPr lang="zh-CN" altLang="en-US" sz="2800" b="1" dirty="0">
                <a:solidFill>
                  <a:srgbClr val="0000FF"/>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思考：微处理器、微型计算机、微型计算机系统三者有何关联？</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5">
            <a:extLst>
              <a:ext uri="{FF2B5EF4-FFF2-40B4-BE49-F238E27FC236}">
                <a16:creationId xmlns:a16="http://schemas.microsoft.com/office/drawing/2014/main" id="{46A0A7EC-C235-4CD0-899A-5E6C0676076C}"/>
              </a:ext>
            </a:extLst>
          </p:cNvPr>
          <p:cNvSpPr>
            <a:spLocks noChangeAspect="1" noChangeArrowheads="1"/>
          </p:cNvSpPr>
          <p:nvPr/>
        </p:nvSpPr>
        <p:spPr bwMode="auto">
          <a:xfrm>
            <a:off x="215900" y="947738"/>
            <a:ext cx="8532813"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latin typeface="宋体" panose="02010600030101010101" pitchFamily="2" charset="-122"/>
              </a:rPr>
              <a:t>  </a:t>
            </a:r>
            <a:r>
              <a:rPr lang="zh-CN" altLang="en-US" sz="2000" dirty="0">
                <a:latin typeface="宋体" panose="02010600030101010101" pitchFamily="2" charset="-122"/>
              </a:rPr>
              <a:t>（</a:t>
            </a:r>
            <a:r>
              <a:rPr lang="en-US" altLang="zh-CN" sz="2000" dirty="0">
                <a:latin typeface="宋体" panose="02010600030101010101" pitchFamily="2" charset="-122"/>
              </a:rPr>
              <a:t>4</a:t>
            </a:r>
            <a:r>
              <a:rPr lang="zh-CN" altLang="en-US" sz="2000" dirty="0">
                <a:latin typeface="宋体" panose="02010600030101010101" pitchFamily="2" charset="-122"/>
              </a:rPr>
              <a:t>）十进制整数转换成二、十六进制整数 </a:t>
            </a:r>
          </a:p>
          <a:p>
            <a:pPr eaLnBrk="1" hangingPunct="1">
              <a:spcBef>
                <a:spcPct val="55000"/>
              </a:spcBef>
              <a:buFontTx/>
              <a:buNone/>
            </a:pPr>
            <a:r>
              <a:rPr lang="zh-CN" altLang="en-US" sz="2000" dirty="0"/>
              <a:t>      转换规则：</a:t>
            </a:r>
            <a:r>
              <a:rPr lang="zh-CN" altLang="en-US" sz="2000" dirty="0">
                <a:solidFill>
                  <a:srgbClr val="FF3300"/>
                </a:solidFill>
              </a:rPr>
              <a:t>“除基取余”</a:t>
            </a:r>
            <a:r>
              <a:rPr lang="zh-CN" altLang="en-US" sz="2000" dirty="0"/>
              <a:t>。十进制整数不断</a:t>
            </a:r>
            <a:r>
              <a:rPr lang="zh-CN" altLang="en-US" sz="2000" dirty="0">
                <a:solidFill>
                  <a:srgbClr val="FF3300"/>
                </a:solidFill>
              </a:rPr>
              <a:t>除以转换进制基数</a:t>
            </a:r>
            <a:r>
              <a:rPr lang="zh-CN" altLang="en-US" sz="2000" dirty="0"/>
              <a:t>，</a:t>
            </a:r>
            <a:r>
              <a:rPr lang="zh-CN" altLang="en-US" sz="2000" dirty="0">
                <a:solidFill>
                  <a:srgbClr val="FF3300"/>
                </a:solidFill>
              </a:rPr>
              <a:t>直至商为</a:t>
            </a:r>
            <a:r>
              <a:rPr lang="en-US" altLang="zh-CN" sz="2000" dirty="0">
                <a:solidFill>
                  <a:srgbClr val="FF3300"/>
                </a:solidFill>
              </a:rPr>
              <a:t>0</a:t>
            </a:r>
            <a:r>
              <a:rPr lang="zh-CN" altLang="en-US" sz="2000" dirty="0"/>
              <a:t>。每除一次取一个余数，从低位排向高位。</a:t>
            </a:r>
          </a:p>
        </p:txBody>
      </p:sp>
      <p:pic>
        <p:nvPicPr>
          <p:cNvPr id="13318" name="Picture 6">
            <a:extLst>
              <a:ext uri="{FF2B5EF4-FFF2-40B4-BE49-F238E27FC236}">
                <a16:creationId xmlns:a16="http://schemas.microsoft.com/office/drawing/2014/main" id="{01267A73-458F-4F28-8A7B-C4BFDFCC42CD}"/>
              </a:ext>
            </a:extLst>
          </p:cNvPr>
          <p:cNvPicPr>
            <a:picLocks noChangeAspect="1" noChangeArrowheads="1"/>
          </p:cNvPicPr>
          <p:nvPr/>
        </p:nvPicPr>
        <p:blipFill>
          <a:blip r:embed="rId3">
            <a:clrChange>
              <a:clrFrom>
                <a:srgbClr val="E1E1E1"/>
              </a:clrFrom>
              <a:clrTo>
                <a:srgbClr val="E1E1E1">
                  <a:alpha val="0"/>
                </a:srgbClr>
              </a:clrTo>
            </a:clrChange>
            <a:extLst>
              <a:ext uri="{28A0092B-C50C-407E-A947-70E740481C1C}">
                <a14:useLocalDpi xmlns:a14="http://schemas.microsoft.com/office/drawing/2010/main" val="0"/>
              </a:ext>
            </a:extLst>
          </a:blip>
          <a:srcRect t="11818" r="25380" b="4675"/>
          <a:stretch>
            <a:fillRect/>
          </a:stretch>
        </p:blipFill>
        <p:spPr bwMode="auto">
          <a:xfrm>
            <a:off x="1371994" y="2738523"/>
            <a:ext cx="5613268" cy="3525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a:extLst>
              <a:ext uri="{FF2B5EF4-FFF2-40B4-BE49-F238E27FC236}">
                <a16:creationId xmlns:a16="http://schemas.microsoft.com/office/drawing/2014/main" id="{342D3D4B-E198-41F0-9889-86818E9D5FC9}"/>
              </a:ext>
            </a:extLst>
          </p:cNvPr>
          <p:cNvGrpSpPr>
            <a:grpSpLocks/>
          </p:cNvGrpSpPr>
          <p:nvPr/>
        </p:nvGrpSpPr>
        <p:grpSpPr bwMode="auto">
          <a:xfrm>
            <a:off x="596900" y="2285837"/>
            <a:ext cx="6691313" cy="379907"/>
            <a:chOff x="325" y="1451"/>
            <a:chExt cx="4597" cy="261"/>
          </a:xfrm>
        </p:grpSpPr>
        <p:pic>
          <p:nvPicPr>
            <p:cNvPr id="78857" name="Picture 6">
              <a:extLst>
                <a:ext uri="{FF2B5EF4-FFF2-40B4-BE49-F238E27FC236}">
                  <a16:creationId xmlns:a16="http://schemas.microsoft.com/office/drawing/2014/main" id="{678DD104-65D7-4C36-9831-93FEFE86586C}"/>
                </a:ext>
              </a:extLst>
            </p:cNvPr>
            <p:cNvPicPr>
              <a:picLocks noChangeAspect="1" noChangeArrowheads="1"/>
            </p:cNvPicPr>
            <p:nvPr/>
          </p:nvPicPr>
          <p:blipFill>
            <a:blip r:embed="rId3">
              <a:clrChange>
                <a:clrFrom>
                  <a:srgbClr val="E1E1E1"/>
                </a:clrFrom>
                <a:clrTo>
                  <a:srgbClr val="E1E1E1">
                    <a:alpha val="0"/>
                  </a:srgbClr>
                </a:clrTo>
              </a:clrChange>
              <a:extLst>
                <a:ext uri="{28A0092B-C50C-407E-A947-70E740481C1C}">
                  <a14:useLocalDpi xmlns:a14="http://schemas.microsoft.com/office/drawing/2010/main" val="0"/>
                </a:ext>
              </a:extLst>
            </a:blip>
            <a:srcRect r="44702" b="95132"/>
            <a:stretch>
              <a:fillRect/>
            </a:stretch>
          </p:blipFill>
          <p:spPr bwMode="auto">
            <a:xfrm>
              <a:off x="637" y="1501"/>
              <a:ext cx="4285"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8" name="Rectangle 7">
              <a:extLst>
                <a:ext uri="{FF2B5EF4-FFF2-40B4-BE49-F238E27FC236}">
                  <a16:creationId xmlns:a16="http://schemas.microsoft.com/office/drawing/2014/main" id="{E3363A03-92DC-434D-A358-6C1427E20C84}"/>
                </a:ext>
              </a:extLst>
            </p:cNvPr>
            <p:cNvSpPr>
              <a:spLocks noChangeArrowheads="1"/>
            </p:cNvSpPr>
            <p:nvPr/>
          </p:nvSpPr>
          <p:spPr bwMode="auto">
            <a:xfrm>
              <a:off x="325" y="1451"/>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t>例如：</a:t>
              </a:r>
            </a:p>
          </p:txBody>
        </p:sp>
      </p:grpSp>
      <p:grpSp>
        <p:nvGrpSpPr>
          <p:cNvPr id="3" name="Group 14">
            <a:extLst>
              <a:ext uri="{FF2B5EF4-FFF2-40B4-BE49-F238E27FC236}">
                <a16:creationId xmlns:a16="http://schemas.microsoft.com/office/drawing/2014/main" id="{23D2318B-5F07-424A-B920-633381DDC001}"/>
              </a:ext>
            </a:extLst>
          </p:cNvPr>
          <p:cNvGrpSpPr>
            <a:grpSpLocks/>
          </p:cNvGrpSpPr>
          <p:nvPr/>
        </p:nvGrpSpPr>
        <p:grpSpPr bwMode="auto">
          <a:xfrm>
            <a:off x="4572000" y="4856957"/>
            <a:ext cx="2142209" cy="798078"/>
            <a:chOff x="2941" y="3047"/>
            <a:chExt cx="1632" cy="608"/>
          </a:xfrm>
        </p:grpSpPr>
        <p:pic>
          <p:nvPicPr>
            <p:cNvPr id="78855" name="Picture 6">
              <a:extLst>
                <a:ext uri="{FF2B5EF4-FFF2-40B4-BE49-F238E27FC236}">
                  <a16:creationId xmlns:a16="http://schemas.microsoft.com/office/drawing/2014/main" id="{B174C6BC-0A4A-4569-AF27-BCD3E74659C7}"/>
                </a:ext>
              </a:extLst>
            </p:cNvPr>
            <p:cNvPicPr>
              <a:picLocks noChangeAspect="1" noChangeArrowheads="1"/>
            </p:cNvPicPr>
            <p:nvPr/>
          </p:nvPicPr>
          <p:blipFill>
            <a:blip r:embed="rId3">
              <a:clrChange>
                <a:clrFrom>
                  <a:srgbClr val="E1E1E1"/>
                </a:clrFrom>
                <a:clrTo>
                  <a:srgbClr val="E1E1E1">
                    <a:alpha val="0"/>
                  </a:srgbClr>
                </a:clrTo>
              </a:clrChange>
              <a:extLst>
                <a:ext uri="{28A0092B-C50C-407E-A947-70E740481C1C}">
                  <a14:useLocalDpi xmlns:a14="http://schemas.microsoft.com/office/drawing/2010/main" val="0"/>
                </a:ext>
              </a:extLst>
            </a:blip>
            <a:srcRect t="5145" r="81042" b="88165"/>
            <a:stretch>
              <a:fillRect/>
            </a:stretch>
          </p:blipFill>
          <p:spPr bwMode="auto">
            <a:xfrm>
              <a:off x="2941" y="3047"/>
              <a:ext cx="1469"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6" name="Picture 6">
              <a:extLst>
                <a:ext uri="{FF2B5EF4-FFF2-40B4-BE49-F238E27FC236}">
                  <a16:creationId xmlns:a16="http://schemas.microsoft.com/office/drawing/2014/main" id="{3743F94C-EF01-4BDC-9B42-E7539BA5A221}"/>
                </a:ext>
              </a:extLst>
            </p:cNvPr>
            <p:cNvPicPr>
              <a:picLocks noChangeAspect="1" noChangeArrowheads="1"/>
            </p:cNvPicPr>
            <p:nvPr/>
          </p:nvPicPr>
          <p:blipFill>
            <a:blip r:embed="rId3">
              <a:clrChange>
                <a:clrFrom>
                  <a:srgbClr val="E1E1E1"/>
                </a:clrFrom>
                <a:clrTo>
                  <a:srgbClr val="E1E1E1">
                    <a:alpha val="0"/>
                  </a:srgbClr>
                </a:clrTo>
              </a:clrChange>
              <a:extLst>
                <a:ext uri="{28A0092B-C50C-407E-A947-70E740481C1C}">
                  <a14:useLocalDpi xmlns:a14="http://schemas.microsoft.com/office/drawing/2010/main" val="0"/>
                </a:ext>
              </a:extLst>
            </a:blip>
            <a:srcRect l="26288" t="5353" r="55194" b="87981"/>
            <a:stretch>
              <a:fillRect/>
            </a:stretch>
          </p:blipFill>
          <p:spPr bwMode="auto">
            <a:xfrm>
              <a:off x="3138" y="3366"/>
              <a:ext cx="1435"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8854" name="Rectangle 2">
            <a:extLst>
              <a:ext uri="{FF2B5EF4-FFF2-40B4-BE49-F238E27FC236}">
                <a16:creationId xmlns:a16="http://schemas.microsoft.com/office/drawing/2014/main" id="{E011F0A2-3B54-46E2-8C17-B77F54F2522B}"/>
              </a:ext>
            </a:extLst>
          </p:cNvPr>
          <p:cNvSpPr>
            <a:spLocks noChangeArrowheads="1"/>
          </p:cNvSpPr>
          <p:nvPr/>
        </p:nvSpPr>
        <p:spPr bwMode="auto">
          <a:xfrm>
            <a:off x="6213475" y="385763"/>
            <a:ext cx="2614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t>第</a:t>
            </a:r>
            <a:r>
              <a:rPr lang="en-US" altLang="zh-CN" sz="1600"/>
              <a:t>1</a:t>
            </a:r>
            <a:r>
              <a:rPr lang="zh-CN" altLang="en-US" sz="1600"/>
              <a:t>章 单片机基础知识概述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Text Box 6">
            <a:extLst>
              <a:ext uri="{FF2B5EF4-FFF2-40B4-BE49-F238E27FC236}">
                <a16:creationId xmlns:a16="http://schemas.microsoft.com/office/drawing/2014/main" id="{5A0C75A2-1C8B-46AF-8223-F8A6468AE1D2}"/>
              </a:ext>
            </a:extLst>
          </p:cNvPr>
          <p:cNvSpPr txBox="1">
            <a:spLocks noChangeArrowheads="1"/>
          </p:cNvSpPr>
          <p:nvPr/>
        </p:nvSpPr>
        <p:spPr bwMode="auto">
          <a:xfrm>
            <a:off x="1628775" y="1295400"/>
            <a:ext cx="6162675" cy="490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30000"/>
              </a:spcBef>
              <a:buFontTx/>
              <a:buNone/>
            </a:pPr>
            <a:r>
              <a:rPr lang="en-US" altLang="zh-CN" dirty="0"/>
              <a:t>1.1 </a:t>
            </a:r>
            <a:r>
              <a:rPr lang="zh-CN" altLang="en-US" dirty="0"/>
              <a:t>单片机概述</a:t>
            </a:r>
            <a:endParaRPr lang="en-US" altLang="zh-CN" dirty="0"/>
          </a:p>
          <a:p>
            <a:pPr eaLnBrk="1" hangingPunct="1">
              <a:spcBef>
                <a:spcPct val="30000"/>
              </a:spcBef>
              <a:buFontTx/>
              <a:buNone/>
            </a:pPr>
            <a:r>
              <a:rPr lang="en-US" altLang="zh-CN" b="1" dirty="0">
                <a:solidFill>
                  <a:srgbClr val="FF0000"/>
                </a:solidFill>
              </a:rPr>
              <a:t>1.2 </a:t>
            </a:r>
            <a:r>
              <a:rPr lang="zh-CN" altLang="en-US" b="1" dirty="0">
                <a:solidFill>
                  <a:srgbClr val="FF0000"/>
                </a:solidFill>
              </a:rPr>
              <a:t>单片机学习的预备知识</a:t>
            </a:r>
            <a:endParaRPr lang="en-US" altLang="zh-CN" b="1" dirty="0">
              <a:solidFill>
                <a:srgbClr val="FF0000"/>
              </a:solidFill>
            </a:endParaRPr>
          </a:p>
          <a:p>
            <a:pPr eaLnBrk="1" hangingPunct="1">
              <a:spcBef>
                <a:spcPct val="30000"/>
              </a:spcBef>
              <a:buFontTx/>
              <a:buNone/>
            </a:pPr>
            <a:r>
              <a:rPr lang="en-US" altLang="zh-CN" sz="2400" dirty="0"/>
              <a:t>        1.2.1</a:t>
            </a:r>
            <a:r>
              <a:rPr lang="zh-CN" altLang="zh-CN" sz="2400" dirty="0"/>
              <a:t>数制及其转换</a:t>
            </a:r>
            <a:endParaRPr lang="zh-CN" altLang="en-US" sz="2400" dirty="0"/>
          </a:p>
          <a:p>
            <a:pPr eaLnBrk="1" hangingPunct="1">
              <a:spcBef>
                <a:spcPct val="30000"/>
              </a:spcBef>
              <a:buFontTx/>
              <a:buNone/>
            </a:pPr>
            <a:r>
              <a:rPr lang="en-US" altLang="zh-CN" sz="2400" dirty="0">
                <a:solidFill>
                  <a:srgbClr val="FF0000"/>
                </a:solidFill>
              </a:rPr>
              <a:t>        </a:t>
            </a:r>
            <a:r>
              <a:rPr lang="en-US" altLang="zh-CN" sz="2400" b="1" dirty="0">
                <a:solidFill>
                  <a:srgbClr val="FF0000"/>
                </a:solidFill>
              </a:rPr>
              <a:t>1.2.2</a:t>
            </a:r>
            <a:r>
              <a:rPr lang="zh-CN" altLang="zh-CN" sz="2400" b="1" dirty="0">
                <a:solidFill>
                  <a:srgbClr val="FF0000"/>
                </a:solidFill>
              </a:rPr>
              <a:t>有符号数的表示方法</a:t>
            </a:r>
            <a:endParaRPr lang="en-US" altLang="zh-CN" sz="2400" b="1" dirty="0">
              <a:solidFill>
                <a:srgbClr val="FF0000"/>
              </a:solidFill>
            </a:endParaRPr>
          </a:p>
          <a:p>
            <a:pPr eaLnBrk="1" hangingPunct="1">
              <a:spcBef>
                <a:spcPct val="30000"/>
              </a:spcBef>
              <a:buFontTx/>
              <a:buNone/>
            </a:pPr>
            <a:r>
              <a:rPr lang="en-US" altLang="zh-CN" sz="2400" dirty="0"/>
              <a:t>        1.2.3 </a:t>
            </a:r>
            <a:r>
              <a:rPr lang="zh-CN" altLang="en-US" sz="2400" dirty="0"/>
              <a:t>位、字节和字</a:t>
            </a:r>
          </a:p>
          <a:p>
            <a:pPr eaLnBrk="1" hangingPunct="1">
              <a:spcBef>
                <a:spcPct val="30000"/>
              </a:spcBef>
              <a:buFontTx/>
              <a:buNone/>
            </a:pPr>
            <a:r>
              <a:rPr lang="en-US" altLang="zh-CN" sz="2400" dirty="0"/>
              <a:t>        1.2.4 BCD</a:t>
            </a:r>
            <a:r>
              <a:rPr lang="zh-CN" altLang="en-US" sz="2400" dirty="0"/>
              <a:t>码</a:t>
            </a:r>
            <a:endParaRPr lang="en-US" altLang="zh-CN" sz="2400" dirty="0"/>
          </a:p>
          <a:p>
            <a:pPr eaLnBrk="1" hangingPunct="1">
              <a:spcBef>
                <a:spcPct val="30000"/>
              </a:spcBef>
              <a:buFontTx/>
              <a:buNone/>
            </a:pPr>
            <a:r>
              <a:rPr lang="en-US" altLang="zh-CN" sz="2400" dirty="0"/>
              <a:t>        1.2.5 ASCII</a:t>
            </a:r>
            <a:r>
              <a:rPr lang="zh-CN" altLang="zh-CN" sz="2400" dirty="0"/>
              <a:t>码</a:t>
            </a:r>
            <a:endParaRPr lang="zh-CN" altLang="en-US" sz="2400" dirty="0"/>
          </a:p>
          <a:p>
            <a:pPr eaLnBrk="1" hangingPunct="1">
              <a:spcBef>
                <a:spcPct val="30000"/>
              </a:spcBef>
              <a:buFontTx/>
              <a:buNone/>
            </a:pPr>
            <a:r>
              <a:rPr lang="en-US" altLang="zh-CN" sz="2400" dirty="0"/>
              <a:t>        1.2.6</a:t>
            </a:r>
            <a:r>
              <a:rPr lang="zh-CN" altLang="zh-CN" sz="2400" dirty="0"/>
              <a:t>基本逻辑门电路</a:t>
            </a:r>
            <a:endParaRPr lang="en-US" altLang="zh-CN" sz="2400" dirty="0"/>
          </a:p>
          <a:p>
            <a:pPr eaLnBrk="1" hangingPunct="1">
              <a:spcBef>
                <a:spcPct val="30000"/>
              </a:spcBef>
              <a:buFontTx/>
              <a:buNone/>
            </a:pPr>
            <a:r>
              <a:rPr lang="en-US" altLang="zh-CN" dirty="0"/>
              <a:t>1.3 Proteus</a:t>
            </a:r>
            <a:r>
              <a:rPr lang="zh-CN" altLang="en-US" dirty="0"/>
              <a:t>应用简介</a:t>
            </a:r>
          </a:p>
        </p:txBody>
      </p:sp>
      <p:sp>
        <p:nvSpPr>
          <p:cNvPr id="80899" name="Rectangle 2">
            <a:extLst>
              <a:ext uri="{FF2B5EF4-FFF2-40B4-BE49-F238E27FC236}">
                <a16:creationId xmlns:a16="http://schemas.microsoft.com/office/drawing/2014/main" id="{77546DFD-98FF-411C-B6CA-089A11D80698}"/>
              </a:ext>
            </a:extLst>
          </p:cNvPr>
          <p:cNvSpPr>
            <a:spLocks noChangeArrowheads="1"/>
          </p:cNvSpPr>
          <p:nvPr/>
        </p:nvSpPr>
        <p:spPr bwMode="auto">
          <a:xfrm>
            <a:off x="6213475" y="385763"/>
            <a:ext cx="2614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t>第</a:t>
            </a:r>
            <a:r>
              <a:rPr lang="en-US" altLang="zh-CN" sz="1600"/>
              <a:t>1</a:t>
            </a:r>
            <a:r>
              <a:rPr lang="zh-CN" altLang="en-US" sz="1600"/>
              <a:t>章 单片机基础知识概述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mph" presetSubtype="0" fill="hold" nodeType="afterEffect">
                                  <p:stCondLst>
                                    <p:cond delay="0"/>
                                  </p:stCondLst>
                                  <p:childTnLst>
                                    <p:animScale>
                                      <p:cBhvr>
                                        <p:cTn id="6" dur="1000" fill="hold"/>
                                        <p:tgtEl>
                                          <p:spTgt spid="32774">
                                            <p:txEl>
                                              <p:pRg st="3" end="3"/>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9">
            <a:extLst>
              <a:ext uri="{FF2B5EF4-FFF2-40B4-BE49-F238E27FC236}">
                <a16:creationId xmlns:a16="http://schemas.microsoft.com/office/drawing/2014/main" id="{CDAEFD0C-6E9E-49EC-9E6B-BFA20E703B7C}"/>
              </a:ext>
            </a:extLst>
          </p:cNvPr>
          <p:cNvSpPr>
            <a:spLocks noChangeAspect="1" noChangeArrowheads="1"/>
          </p:cNvSpPr>
          <p:nvPr/>
        </p:nvSpPr>
        <p:spPr bwMode="auto">
          <a:xfrm>
            <a:off x="505939" y="1445117"/>
            <a:ext cx="760111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25000"/>
              </a:spcBef>
              <a:buFontTx/>
              <a:buNone/>
            </a:pPr>
            <a:r>
              <a:rPr lang="zh-CN" altLang="en-US" sz="2000" b="1" dirty="0">
                <a:solidFill>
                  <a:srgbClr val="FF3300"/>
                </a:solidFill>
              </a:rPr>
              <a:t>有符号数</a:t>
            </a:r>
            <a:r>
              <a:rPr lang="zh-CN" altLang="en-US" sz="2000" dirty="0"/>
              <a:t>：最高位为符号位， </a:t>
            </a:r>
            <a:r>
              <a:rPr lang="zh-CN" altLang="en-US" sz="2000" b="1" dirty="0">
                <a:solidFill>
                  <a:srgbClr val="FF3300"/>
                </a:solidFill>
              </a:rPr>
              <a:t>“</a:t>
            </a:r>
            <a:r>
              <a:rPr lang="en-US" altLang="zh-CN" sz="2000" b="1" dirty="0">
                <a:solidFill>
                  <a:srgbClr val="FF3300"/>
                </a:solidFill>
              </a:rPr>
              <a:t>0”</a:t>
            </a:r>
            <a:r>
              <a:rPr lang="zh-CN" altLang="en-US" sz="2000" b="1" dirty="0">
                <a:solidFill>
                  <a:srgbClr val="FF3300"/>
                </a:solidFill>
              </a:rPr>
              <a:t>表示“</a:t>
            </a:r>
            <a:r>
              <a:rPr lang="en-US" altLang="zh-CN" sz="2000" b="1" dirty="0">
                <a:solidFill>
                  <a:srgbClr val="FF3300"/>
                </a:solidFill>
              </a:rPr>
              <a:t>+”</a:t>
            </a:r>
            <a:r>
              <a:rPr lang="zh-CN" altLang="en-US" sz="2000" b="1" dirty="0">
                <a:solidFill>
                  <a:srgbClr val="FF3300"/>
                </a:solidFill>
              </a:rPr>
              <a:t> </a:t>
            </a:r>
            <a:r>
              <a:rPr lang="zh-CN" altLang="en-US" sz="2000" b="1" dirty="0"/>
              <a:t>，</a:t>
            </a:r>
            <a:r>
              <a:rPr lang="zh-CN" altLang="en-US" sz="2000" b="1" dirty="0">
                <a:solidFill>
                  <a:srgbClr val="FF3300"/>
                </a:solidFill>
              </a:rPr>
              <a:t>“</a:t>
            </a:r>
            <a:r>
              <a:rPr lang="en-US" altLang="zh-CN" sz="2000" b="1" dirty="0">
                <a:solidFill>
                  <a:srgbClr val="FF3300"/>
                </a:solidFill>
              </a:rPr>
              <a:t>1”</a:t>
            </a:r>
            <a:r>
              <a:rPr lang="zh-CN" altLang="en-US" sz="2000" b="1" dirty="0">
                <a:solidFill>
                  <a:srgbClr val="FF3300"/>
                </a:solidFill>
              </a:rPr>
              <a:t>表示“</a:t>
            </a:r>
            <a:r>
              <a:rPr lang="en-US" altLang="zh-CN" sz="2000" b="1" dirty="0">
                <a:solidFill>
                  <a:srgbClr val="FF3300"/>
                </a:solidFill>
              </a:rPr>
              <a:t>-”</a:t>
            </a:r>
            <a:r>
              <a:rPr lang="zh-CN" altLang="en-US" sz="2000" b="1" dirty="0">
                <a:solidFill>
                  <a:srgbClr val="FF3300"/>
                </a:solidFill>
              </a:rPr>
              <a:t> </a:t>
            </a:r>
            <a:r>
              <a:rPr lang="zh-CN" altLang="en-US" sz="2000" dirty="0"/>
              <a:t>。</a:t>
            </a:r>
          </a:p>
          <a:p>
            <a:pPr eaLnBrk="1" hangingPunct="1">
              <a:spcBef>
                <a:spcPct val="25000"/>
              </a:spcBef>
              <a:buFontTx/>
              <a:buNone/>
            </a:pPr>
            <a:r>
              <a:rPr lang="zh-CN" altLang="en-US" sz="2000" dirty="0"/>
              <a:t>                    其余为数值位</a:t>
            </a:r>
            <a:endParaRPr lang="en-US" altLang="zh-CN" sz="2000" dirty="0"/>
          </a:p>
        </p:txBody>
      </p:sp>
      <p:sp>
        <p:nvSpPr>
          <p:cNvPr id="82947" name="Rectangle 2">
            <a:extLst>
              <a:ext uri="{FF2B5EF4-FFF2-40B4-BE49-F238E27FC236}">
                <a16:creationId xmlns:a16="http://schemas.microsoft.com/office/drawing/2014/main" id="{71AF5D07-65F9-4ED2-8253-5BBD9F1E2B99}"/>
              </a:ext>
            </a:extLst>
          </p:cNvPr>
          <p:cNvSpPr>
            <a:spLocks noChangeArrowheads="1"/>
          </p:cNvSpPr>
          <p:nvPr/>
        </p:nvSpPr>
        <p:spPr bwMode="auto">
          <a:xfrm>
            <a:off x="6213475" y="385763"/>
            <a:ext cx="2614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t>第</a:t>
            </a:r>
            <a:r>
              <a:rPr lang="en-US" altLang="zh-CN" sz="1600"/>
              <a:t>1</a:t>
            </a:r>
            <a:r>
              <a:rPr lang="zh-CN" altLang="en-US" sz="1600"/>
              <a:t>章 单片机基础知识概述 </a:t>
            </a:r>
          </a:p>
        </p:txBody>
      </p:sp>
      <p:sp>
        <p:nvSpPr>
          <p:cNvPr id="14343" name="Rectangle 7">
            <a:extLst>
              <a:ext uri="{FF2B5EF4-FFF2-40B4-BE49-F238E27FC236}">
                <a16:creationId xmlns:a16="http://schemas.microsoft.com/office/drawing/2014/main" id="{9EB4559C-20D0-4652-A5B6-F38D139825FE}"/>
              </a:ext>
            </a:extLst>
          </p:cNvPr>
          <p:cNvSpPr>
            <a:spLocks noChangeAspect="1" noChangeArrowheads="1"/>
          </p:cNvSpPr>
          <p:nvPr/>
        </p:nvSpPr>
        <p:spPr bwMode="auto">
          <a:xfrm>
            <a:off x="815181" y="2981265"/>
            <a:ext cx="511333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t>例如：</a:t>
            </a:r>
            <a:r>
              <a:rPr lang="en-US" altLang="zh-CN" sz="2400" dirty="0"/>
              <a:t>+123→   0111 1011B</a:t>
            </a:r>
          </a:p>
          <a:p>
            <a:pPr eaLnBrk="1" hangingPunct="1">
              <a:spcBef>
                <a:spcPct val="0"/>
              </a:spcBef>
              <a:buFontTx/>
              <a:buNone/>
            </a:pPr>
            <a:r>
              <a:rPr lang="en-US" altLang="zh-CN" sz="2400" dirty="0"/>
              <a:t>             -123 →  1111 1011B</a:t>
            </a:r>
          </a:p>
        </p:txBody>
      </p:sp>
      <p:sp>
        <p:nvSpPr>
          <p:cNvPr id="14346" name="Rectangle 10">
            <a:extLst>
              <a:ext uri="{FF2B5EF4-FFF2-40B4-BE49-F238E27FC236}">
                <a16:creationId xmlns:a16="http://schemas.microsoft.com/office/drawing/2014/main" id="{F2563422-92CD-4617-9E7B-0F44D146372D}"/>
              </a:ext>
            </a:extLst>
          </p:cNvPr>
          <p:cNvSpPr>
            <a:spLocks noChangeAspect="1" noChangeArrowheads="1"/>
          </p:cNvSpPr>
          <p:nvPr/>
        </p:nvSpPr>
        <p:spPr bwMode="auto">
          <a:xfrm>
            <a:off x="2828925" y="4033177"/>
            <a:ext cx="2460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dirty="0"/>
              <a:t>1111 1011B →</a:t>
            </a:r>
            <a:endParaRPr lang="zh-CN" altLang="en-US" sz="2400" dirty="0"/>
          </a:p>
        </p:txBody>
      </p:sp>
      <p:sp>
        <p:nvSpPr>
          <p:cNvPr id="14347" name="Text Box 11">
            <a:extLst>
              <a:ext uri="{FF2B5EF4-FFF2-40B4-BE49-F238E27FC236}">
                <a16:creationId xmlns:a16="http://schemas.microsoft.com/office/drawing/2014/main" id="{589FD274-AB13-4AED-84C3-8DE7DD3C4E28}"/>
              </a:ext>
            </a:extLst>
          </p:cNvPr>
          <p:cNvSpPr txBox="1">
            <a:spLocks noChangeArrowheads="1"/>
          </p:cNvSpPr>
          <p:nvPr/>
        </p:nvSpPr>
        <p:spPr bwMode="auto">
          <a:xfrm>
            <a:off x="4768850" y="3803590"/>
            <a:ext cx="266889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dirty="0"/>
              <a:t>= 251</a:t>
            </a:r>
            <a:r>
              <a:rPr lang="zh-CN" altLang="en-US" sz="2000" dirty="0"/>
              <a:t>（无符号数）</a:t>
            </a:r>
          </a:p>
          <a:p>
            <a:pPr eaLnBrk="1" hangingPunct="1">
              <a:spcBef>
                <a:spcPct val="50000"/>
              </a:spcBef>
              <a:buFontTx/>
              <a:buNone/>
            </a:pPr>
            <a:r>
              <a:rPr lang="en-US" altLang="zh-CN" sz="2000" dirty="0"/>
              <a:t>= -123</a:t>
            </a:r>
            <a:r>
              <a:rPr lang="zh-CN" altLang="en-US" sz="2000" dirty="0"/>
              <a:t>（有符号数</a:t>
            </a:r>
            <a:r>
              <a:rPr lang="zh-CN" altLang="en-US" sz="2400" dirty="0"/>
              <a:t>）</a:t>
            </a:r>
          </a:p>
        </p:txBody>
      </p:sp>
      <p:sp>
        <p:nvSpPr>
          <p:cNvPr id="70665" name="Text Box 9">
            <a:extLst>
              <a:ext uri="{FF2B5EF4-FFF2-40B4-BE49-F238E27FC236}">
                <a16:creationId xmlns:a16="http://schemas.microsoft.com/office/drawing/2014/main" id="{42D8AFE1-5D1B-4139-BF4D-34A997D4F632}"/>
              </a:ext>
            </a:extLst>
          </p:cNvPr>
          <p:cNvSpPr txBox="1">
            <a:spLocks noChangeArrowheads="1"/>
          </p:cNvSpPr>
          <p:nvPr/>
        </p:nvSpPr>
        <p:spPr bwMode="auto">
          <a:xfrm>
            <a:off x="6945100" y="4048065"/>
            <a:ext cx="20193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FF0000"/>
                </a:solidFill>
              </a:rPr>
              <a:t>靠事先约定</a:t>
            </a:r>
          </a:p>
        </p:txBody>
      </p:sp>
      <p:sp>
        <p:nvSpPr>
          <p:cNvPr id="69662" name="Rectangle 30">
            <a:extLst>
              <a:ext uri="{FF2B5EF4-FFF2-40B4-BE49-F238E27FC236}">
                <a16:creationId xmlns:a16="http://schemas.microsoft.com/office/drawing/2014/main" id="{8FC5E9E1-3440-4CB7-88E9-D60255792D1D}"/>
              </a:ext>
            </a:extLst>
          </p:cNvPr>
          <p:cNvSpPr>
            <a:spLocks noChangeArrowheads="1"/>
          </p:cNvSpPr>
          <p:nvPr/>
        </p:nvSpPr>
        <p:spPr bwMode="auto">
          <a:xfrm>
            <a:off x="455026" y="2401397"/>
            <a:ext cx="58336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25000"/>
              </a:spcBef>
              <a:buFontTx/>
              <a:buNone/>
            </a:pPr>
            <a:r>
              <a:rPr lang="zh-CN" altLang="en-US" sz="2000" b="1" dirty="0">
                <a:solidFill>
                  <a:srgbClr val="FF3300"/>
                </a:solidFill>
              </a:rPr>
              <a:t>无符号数</a:t>
            </a:r>
            <a:r>
              <a:rPr lang="zh-CN" altLang="en-US" sz="2000" dirty="0"/>
              <a:t>：最高位不作为符号位，全部为数值位。</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5">
            <a:extLst>
              <a:ext uri="{FF2B5EF4-FFF2-40B4-BE49-F238E27FC236}">
                <a16:creationId xmlns:a16="http://schemas.microsoft.com/office/drawing/2014/main" id="{4FA4421E-4032-42F5-A227-C01D8EAD3ACC}"/>
              </a:ext>
            </a:extLst>
          </p:cNvPr>
          <p:cNvSpPr>
            <a:spLocks noChangeAspect="1" noChangeArrowheads="1"/>
          </p:cNvSpPr>
          <p:nvPr/>
        </p:nvSpPr>
        <p:spPr bwMode="auto">
          <a:xfrm>
            <a:off x="815975" y="1144588"/>
            <a:ext cx="7632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000" dirty="0"/>
              <a:t>有符号 数有</a:t>
            </a:r>
            <a:r>
              <a:rPr lang="en-US" altLang="zh-CN" sz="2000" dirty="0"/>
              <a:t>3</a:t>
            </a:r>
            <a:r>
              <a:rPr lang="zh-CN" altLang="en-US" sz="2000" dirty="0"/>
              <a:t>种编码形式：</a:t>
            </a:r>
            <a:r>
              <a:rPr lang="zh-CN" altLang="en-US" sz="2000" b="1" dirty="0">
                <a:solidFill>
                  <a:srgbClr val="FF3300"/>
                </a:solidFill>
              </a:rPr>
              <a:t>原码、反码和补码</a:t>
            </a:r>
          </a:p>
        </p:txBody>
      </p:sp>
      <p:sp>
        <p:nvSpPr>
          <p:cNvPr id="70659" name="Rectangle 6">
            <a:extLst>
              <a:ext uri="{FF2B5EF4-FFF2-40B4-BE49-F238E27FC236}">
                <a16:creationId xmlns:a16="http://schemas.microsoft.com/office/drawing/2014/main" id="{2218CD3B-55A2-4FFC-A4F3-8BEB1E5CA684}"/>
              </a:ext>
            </a:extLst>
          </p:cNvPr>
          <p:cNvSpPr>
            <a:spLocks noChangeAspect="1" noChangeArrowheads="1"/>
          </p:cNvSpPr>
          <p:nvPr/>
        </p:nvSpPr>
        <p:spPr bwMode="auto">
          <a:xfrm>
            <a:off x="815975" y="1757346"/>
            <a:ext cx="7623175" cy="237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25000"/>
              </a:spcBef>
              <a:buFontTx/>
              <a:buNone/>
            </a:pPr>
            <a:r>
              <a:rPr lang="zh-CN" altLang="en-US" sz="2000" b="1" dirty="0">
                <a:solidFill>
                  <a:srgbClr val="FF3300"/>
                </a:solidFill>
              </a:rPr>
              <a:t>基本规律</a:t>
            </a:r>
            <a:r>
              <a:rPr lang="zh-CN" altLang="en-US" sz="2000" dirty="0"/>
              <a:t>：</a:t>
            </a:r>
          </a:p>
          <a:p>
            <a:pPr eaLnBrk="1" hangingPunct="1">
              <a:lnSpc>
                <a:spcPct val="110000"/>
              </a:lnSpc>
              <a:spcBef>
                <a:spcPct val="25000"/>
              </a:spcBef>
              <a:buFontTx/>
              <a:buNone/>
            </a:pPr>
            <a:r>
              <a:rPr lang="zh-CN" altLang="en-US" sz="2000" dirty="0"/>
              <a:t>正数的原码、反码和补码都是相同的，而负数的原码、反码和补码各有不同。</a:t>
            </a:r>
          </a:p>
          <a:p>
            <a:pPr eaLnBrk="1" hangingPunct="1">
              <a:lnSpc>
                <a:spcPct val="110000"/>
              </a:lnSpc>
              <a:spcBef>
                <a:spcPct val="40000"/>
              </a:spcBef>
              <a:buFontTx/>
              <a:buNone/>
            </a:pPr>
            <a:r>
              <a:rPr lang="zh-CN" altLang="en-US" sz="2000" b="1" dirty="0">
                <a:solidFill>
                  <a:srgbClr val="FF3300"/>
                </a:solidFill>
              </a:rPr>
              <a:t>运算规则</a:t>
            </a:r>
            <a:r>
              <a:rPr lang="zh-CN" altLang="en-US" sz="2000" dirty="0"/>
              <a:t>：</a:t>
            </a:r>
          </a:p>
          <a:p>
            <a:pPr eaLnBrk="1" hangingPunct="1">
              <a:lnSpc>
                <a:spcPct val="110000"/>
              </a:lnSpc>
              <a:spcBef>
                <a:spcPct val="25000"/>
              </a:spcBef>
              <a:buFontTx/>
              <a:buNone/>
            </a:pPr>
            <a:r>
              <a:rPr lang="zh-CN" altLang="en-US" sz="2000" dirty="0"/>
              <a:t>当有符号数用补码表示时，</a:t>
            </a:r>
            <a:r>
              <a:rPr lang="zh-CN" altLang="en-US" sz="2000" b="1" dirty="0">
                <a:solidFill>
                  <a:srgbClr val="FF3300"/>
                </a:solidFill>
              </a:rPr>
              <a:t>可以把减法运算转换为加法运算</a:t>
            </a:r>
            <a:r>
              <a:rPr lang="zh-CN" altLang="en-US" sz="2000" dirty="0"/>
              <a:t>。 </a:t>
            </a:r>
            <a:r>
              <a:rPr lang="en-US" altLang="zh-CN" sz="2000" dirty="0"/>
              <a:t>CPU</a:t>
            </a:r>
            <a:r>
              <a:rPr lang="zh-CN" altLang="en-US" sz="2000" dirty="0"/>
              <a:t>中便无需设置硬件减法器，从而可简化其硬件结构。 </a:t>
            </a:r>
            <a:endParaRPr lang="en-US" altLang="zh-CN" sz="2000" dirty="0"/>
          </a:p>
        </p:txBody>
      </p:sp>
      <p:sp>
        <p:nvSpPr>
          <p:cNvPr id="84996" name="Rectangle 2">
            <a:extLst>
              <a:ext uri="{FF2B5EF4-FFF2-40B4-BE49-F238E27FC236}">
                <a16:creationId xmlns:a16="http://schemas.microsoft.com/office/drawing/2014/main" id="{74DA7188-4635-4D9F-8713-5091F4E41A08}"/>
              </a:ext>
            </a:extLst>
          </p:cNvPr>
          <p:cNvSpPr>
            <a:spLocks noChangeArrowheads="1"/>
          </p:cNvSpPr>
          <p:nvPr/>
        </p:nvSpPr>
        <p:spPr bwMode="auto">
          <a:xfrm>
            <a:off x="6213475" y="385763"/>
            <a:ext cx="2614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t>第</a:t>
            </a:r>
            <a:r>
              <a:rPr lang="en-US" altLang="zh-CN" sz="1600"/>
              <a:t>1</a:t>
            </a:r>
            <a:r>
              <a:rPr lang="zh-CN" altLang="en-US" sz="1600"/>
              <a:t>章 单片机基础知识概述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Text Box 6">
            <a:extLst>
              <a:ext uri="{FF2B5EF4-FFF2-40B4-BE49-F238E27FC236}">
                <a16:creationId xmlns:a16="http://schemas.microsoft.com/office/drawing/2014/main" id="{61E4EA55-0E8F-46F0-BED7-D1FE02E7889B}"/>
              </a:ext>
            </a:extLst>
          </p:cNvPr>
          <p:cNvSpPr txBox="1">
            <a:spLocks noChangeArrowheads="1"/>
          </p:cNvSpPr>
          <p:nvPr/>
        </p:nvSpPr>
        <p:spPr bwMode="auto">
          <a:xfrm>
            <a:off x="1628775" y="1295400"/>
            <a:ext cx="6162675" cy="490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30000"/>
              </a:spcBef>
              <a:buFontTx/>
              <a:buNone/>
            </a:pPr>
            <a:r>
              <a:rPr lang="en-US" altLang="zh-CN" dirty="0"/>
              <a:t>1.1 </a:t>
            </a:r>
            <a:r>
              <a:rPr lang="zh-CN" altLang="en-US" dirty="0"/>
              <a:t>单片机概述</a:t>
            </a:r>
            <a:endParaRPr lang="en-US" altLang="zh-CN" dirty="0"/>
          </a:p>
          <a:p>
            <a:pPr eaLnBrk="1" hangingPunct="1">
              <a:spcBef>
                <a:spcPct val="30000"/>
              </a:spcBef>
              <a:buFontTx/>
              <a:buNone/>
            </a:pPr>
            <a:r>
              <a:rPr lang="en-US" altLang="zh-CN" b="1" dirty="0">
                <a:solidFill>
                  <a:srgbClr val="FF0000"/>
                </a:solidFill>
              </a:rPr>
              <a:t>1.2 </a:t>
            </a:r>
            <a:r>
              <a:rPr lang="zh-CN" altLang="en-US" b="1" dirty="0">
                <a:solidFill>
                  <a:srgbClr val="FF0000"/>
                </a:solidFill>
              </a:rPr>
              <a:t>单片机学习的预备知识</a:t>
            </a:r>
            <a:endParaRPr lang="en-US" altLang="zh-CN" b="1" dirty="0">
              <a:solidFill>
                <a:srgbClr val="FF0000"/>
              </a:solidFill>
            </a:endParaRPr>
          </a:p>
          <a:p>
            <a:pPr eaLnBrk="1" hangingPunct="1">
              <a:spcBef>
                <a:spcPct val="30000"/>
              </a:spcBef>
              <a:buFontTx/>
              <a:buNone/>
            </a:pPr>
            <a:r>
              <a:rPr lang="en-US" altLang="zh-CN" sz="2400" dirty="0"/>
              <a:t>        1.2.1</a:t>
            </a:r>
            <a:r>
              <a:rPr lang="zh-CN" altLang="zh-CN" sz="2400" dirty="0"/>
              <a:t>数制及其转换</a:t>
            </a:r>
            <a:endParaRPr lang="zh-CN" altLang="en-US" sz="2400" dirty="0"/>
          </a:p>
          <a:p>
            <a:pPr eaLnBrk="1" hangingPunct="1">
              <a:spcBef>
                <a:spcPct val="30000"/>
              </a:spcBef>
              <a:buFontTx/>
              <a:buNone/>
            </a:pPr>
            <a:r>
              <a:rPr lang="en-US" altLang="zh-CN" sz="2400" dirty="0"/>
              <a:t>        1.2.2</a:t>
            </a:r>
            <a:r>
              <a:rPr lang="zh-CN" altLang="zh-CN" sz="2400" dirty="0"/>
              <a:t>有符号数的表示方法</a:t>
            </a:r>
            <a:endParaRPr lang="en-US" altLang="zh-CN" sz="2400" dirty="0"/>
          </a:p>
          <a:p>
            <a:pPr eaLnBrk="1" hangingPunct="1">
              <a:spcBef>
                <a:spcPct val="30000"/>
              </a:spcBef>
              <a:buFontTx/>
              <a:buNone/>
            </a:pPr>
            <a:r>
              <a:rPr lang="en-US" altLang="zh-CN" sz="2400" dirty="0">
                <a:solidFill>
                  <a:srgbClr val="FF0000"/>
                </a:solidFill>
              </a:rPr>
              <a:t>        </a:t>
            </a:r>
            <a:r>
              <a:rPr lang="en-US" altLang="zh-CN" sz="2400" b="1" dirty="0">
                <a:solidFill>
                  <a:srgbClr val="FF0000"/>
                </a:solidFill>
              </a:rPr>
              <a:t>1.2.3 </a:t>
            </a:r>
            <a:r>
              <a:rPr lang="zh-CN" altLang="en-US" sz="2400" b="1" dirty="0">
                <a:solidFill>
                  <a:srgbClr val="FF0000"/>
                </a:solidFill>
              </a:rPr>
              <a:t>位、字节和字</a:t>
            </a:r>
          </a:p>
          <a:p>
            <a:pPr eaLnBrk="1" hangingPunct="1">
              <a:spcBef>
                <a:spcPct val="30000"/>
              </a:spcBef>
              <a:buFontTx/>
              <a:buNone/>
            </a:pPr>
            <a:r>
              <a:rPr lang="en-US" altLang="zh-CN" sz="2400" dirty="0"/>
              <a:t>        1.2.4 BCD</a:t>
            </a:r>
            <a:r>
              <a:rPr lang="zh-CN" altLang="en-US" sz="2400" dirty="0"/>
              <a:t>码</a:t>
            </a:r>
            <a:endParaRPr lang="en-US" altLang="zh-CN" sz="2400" dirty="0"/>
          </a:p>
          <a:p>
            <a:pPr eaLnBrk="1" hangingPunct="1">
              <a:spcBef>
                <a:spcPct val="30000"/>
              </a:spcBef>
              <a:buFontTx/>
              <a:buNone/>
            </a:pPr>
            <a:r>
              <a:rPr lang="en-US" altLang="zh-CN" sz="2400" dirty="0"/>
              <a:t>        1.2.5 ASCII</a:t>
            </a:r>
            <a:r>
              <a:rPr lang="zh-CN" altLang="zh-CN" sz="2400" dirty="0"/>
              <a:t>码</a:t>
            </a:r>
            <a:endParaRPr lang="zh-CN" altLang="en-US" sz="2400" dirty="0"/>
          </a:p>
          <a:p>
            <a:pPr eaLnBrk="1" hangingPunct="1">
              <a:spcBef>
                <a:spcPct val="30000"/>
              </a:spcBef>
              <a:buFontTx/>
              <a:buNone/>
            </a:pPr>
            <a:r>
              <a:rPr lang="en-US" altLang="zh-CN" sz="2400" dirty="0"/>
              <a:t>        1.2.6</a:t>
            </a:r>
            <a:r>
              <a:rPr lang="zh-CN" altLang="zh-CN" sz="2400" dirty="0"/>
              <a:t>基本逻辑门电路</a:t>
            </a:r>
            <a:endParaRPr lang="en-US" altLang="zh-CN" sz="2400" dirty="0"/>
          </a:p>
          <a:p>
            <a:pPr eaLnBrk="1" hangingPunct="1">
              <a:spcBef>
                <a:spcPct val="30000"/>
              </a:spcBef>
              <a:buFontTx/>
              <a:buNone/>
            </a:pPr>
            <a:r>
              <a:rPr lang="en-US" altLang="zh-CN" dirty="0"/>
              <a:t>1.3 Proteus</a:t>
            </a:r>
            <a:r>
              <a:rPr lang="zh-CN" altLang="en-US" dirty="0"/>
              <a:t>应用简介</a:t>
            </a:r>
          </a:p>
        </p:txBody>
      </p:sp>
      <p:sp>
        <p:nvSpPr>
          <p:cNvPr id="87043" name="Rectangle 2">
            <a:extLst>
              <a:ext uri="{FF2B5EF4-FFF2-40B4-BE49-F238E27FC236}">
                <a16:creationId xmlns:a16="http://schemas.microsoft.com/office/drawing/2014/main" id="{1D99B8B6-D8F0-4F09-8DBF-9F5F3A6DB80F}"/>
              </a:ext>
            </a:extLst>
          </p:cNvPr>
          <p:cNvSpPr>
            <a:spLocks noChangeArrowheads="1"/>
          </p:cNvSpPr>
          <p:nvPr/>
        </p:nvSpPr>
        <p:spPr bwMode="auto">
          <a:xfrm>
            <a:off x="6213475" y="385763"/>
            <a:ext cx="2614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t>第</a:t>
            </a:r>
            <a:r>
              <a:rPr lang="en-US" altLang="zh-CN" sz="1600"/>
              <a:t>1</a:t>
            </a:r>
            <a:r>
              <a:rPr lang="zh-CN" altLang="en-US" sz="1600"/>
              <a:t>章 单片机基础知识概述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mph" presetSubtype="0" fill="hold" nodeType="afterEffect">
                                  <p:stCondLst>
                                    <p:cond delay="0"/>
                                  </p:stCondLst>
                                  <p:childTnLst>
                                    <p:animScale>
                                      <p:cBhvr>
                                        <p:cTn id="6" dur="1000" fill="hold"/>
                                        <p:tgtEl>
                                          <p:spTgt spid="32774">
                                            <p:txEl>
                                              <p:pRg st="4" end="4"/>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6">
            <a:extLst>
              <a:ext uri="{FF2B5EF4-FFF2-40B4-BE49-F238E27FC236}">
                <a16:creationId xmlns:a16="http://schemas.microsoft.com/office/drawing/2014/main" id="{F6686F9F-69C8-4027-8960-E2F29A0BB6C6}"/>
              </a:ext>
            </a:extLst>
          </p:cNvPr>
          <p:cNvSpPr>
            <a:spLocks noChangeAspect="1" noChangeArrowheads="1"/>
          </p:cNvSpPr>
          <p:nvPr/>
        </p:nvSpPr>
        <p:spPr bwMode="auto">
          <a:xfrm>
            <a:off x="566738" y="1150938"/>
            <a:ext cx="7993062"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35000"/>
              </a:spcBef>
              <a:buFontTx/>
              <a:buNone/>
            </a:pPr>
            <a:r>
              <a:rPr lang="zh-CN" altLang="en-US" sz="2400" b="1">
                <a:solidFill>
                  <a:srgbClr val="FF5050"/>
                </a:solidFill>
              </a:rPr>
              <a:t>位 </a:t>
            </a:r>
            <a:r>
              <a:rPr lang="en-US" altLang="zh-CN" sz="2400"/>
              <a:t>(bit)</a:t>
            </a:r>
            <a:r>
              <a:rPr lang="zh-CN" altLang="en-US" sz="2400"/>
              <a:t>：二进制数中的一位，其值不是“</a:t>
            </a:r>
            <a:r>
              <a:rPr lang="en-US" altLang="zh-CN" sz="2400"/>
              <a:t>1”</a:t>
            </a:r>
            <a:r>
              <a:rPr lang="zh-CN" altLang="en-US" sz="2400"/>
              <a:t>，就是“</a:t>
            </a:r>
            <a:r>
              <a:rPr lang="en-US" altLang="zh-CN" sz="2400"/>
              <a:t>0”</a:t>
            </a:r>
            <a:r>
              <a:rPr lang="zh-CN" altLang="en-US" sz="2400"/>
              <a:t>。</a:t>
            </a:r>
          </a:p>
        </p:txBody>
      </p:sp>
      <p:sp>
        <p:nvSpPr>
          <p:cNvPr id="948241" name="Rectangle 6">
            <a:extLst>
              <a:ext uri="{FF2B5EF4-FFF2-40B4-BE49-F238E27FC236}">
                <a16:creationId xmlns:a16="http://schemas.microsoft.com/office/drawing/2014/main" id="{9B2FE2DD-0D4D-42AB-8231-331921DAF3F7}"/>
              </a:ext>
            </a:extLst>
          </p:cNvPr>
          <p:cNvSpPr>
            <a:spLocks noChangeAspect="1" noChangeArrowheads="1"/>
          </p:cNvSpPr>
          <p:nvPr/>
        </p:nvSpPr>
        <p:spPr bwMode="auto">
          <a:xfrm>
            <a:off x="642827" y="4624295"/>
            <a:ext cx="6987683"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35000"/>
              </a:spcBef>
              <a:buFontTx/>
              <a:buNone/>
            </a:pPr>
            <a:r>
              <a:rPr lang="zh-CN" altLang="en-US" sz="2400" b="1" dirty="0">
                <a:solidFill>
                  <a:srgbClr val="FF5050"/>
                </a:solidFill>
              </a:rPr>
              <a:t>半字节</a:t>
            </a:r>
            <a:r>
              <a:rPr lang="zh-CN" altLang="en-US" sz="2400" dirty="0"/>
              <a:t>：</a:t>
            </a:r>
            <a:r>
              <a:rPr lang="en-US" altLang="zh-CN" sz="2400" dirty="0"/>
              <a:t>4</a:t>
            </a:r>
            <a:r>
              <a:rPr lang="zh-CN" altLang="en-US" sz="2400" dirty="0"/>
              <a:t>位二进制</a:t>
            </a:r>
          </a:p>
          <a:p>
            <a:pPr eaLnBrk="1" hangingPunct="1">
              <a:spcBef>
                <a:spcPct val="35000"/>
              </a:spcBef>
              <a:buFontTx/>
              <a:buNone/>
            </a:pPr>
            <a:r>
              <a:rPr lang="zh-CN" altLang="en-US" sz="2400" dirty="0"/>
              <a:t>               例如：</a:t>
            </a:r>
            <a:r>
              <a:rPr lang="en-US" altLang="zh-CN" sz="2400" dirty="0">
                <a:solidFill>
                  <a:srgbClr val="FF5050"/>
                </a:solidFill>
              </a:rPr>
              <a:t>1000 1110 1100 1011B</a:t>
            </a:r>
            <a:r>
              <a:rPr lang="en-US" altLang="zh-CN" sz="2400" dirty="0"/>
              <a:t>  =  </a:t>
            </a:r>
            <a:r>
              <a:rPr lang="en-US" altLang="zh-CN" sz="2400" dirty="0">
                <a:solidFill>
                  <a:srgbClr val="FF5050"/>
                </a:solidFill>
              </a:rPr>
              <a:t>8E CDH</a:t>
            </a:r>
          </a:p>
        </p:txBody>
      </p:sp>
      <p:sp>
        <p:nvSpPr>
          <p:cNvPr id="948242" name="Rectangle 6">
            <a:extLst>
              <a:ext uri="{FF2B5EF4-FFF2-40B4-BE49-F238E27FC236}">
                <a16:creationId xmlns:a16="http://schemas.microsoft.com/office/drawing/2014/main" id="{BB9FDB89-E0E4-4804-AA11-FBF501AB0344}"/>
              </a:ext>
            </a:extLst>
          </p:cNvPr>
          <p:cNvSpPr>
            <a:spLocks noChangeAspect="1" noChangeArrowheads="1"/>
          </p:cNvSpPr>
          <p:nvPr/>
        </p:nvSpPr>
        <p:spPr bwMode="auto">
          <a:xfrm>
            <a:off x="575469" y="3540778"/>
            <a:ext cx="7993062" cy="106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35000"/>
              </a:spcBef>
              <a:buFontTx/>
              <a:buNone/>
            </a:pPr>
            <a:r>
              <a:rPr lang="zh-CN" altLang="en-US" sz="2400" b="1" dirty="0">
                <a:solidFill>
                  <a:srgbClr val="FF5050"/>
                </a:solidFill>
              </a:rPr>
              <a:t>字 </a:t>
            </a:r>
            <a:r>
              <a:rPr lang="en-US" altLang="zh-CN" sz="2400" dirty="0"/>
              <a:t>(word)</a:t>
            </a:r>
            <a:r>
              <a:rPr lang="zh-CN" altLang="en-US" sz="2400" dirty="0"/>
              <a:t>：计算机一次存取、处理和传送的数据长度</a:t>
            </a:r>
            <a:endParaRPr lang="en-US" altLang="zh-CN" sz="2400" dirty="0"/>
          </a:p>
          <a:p>
            <a:pPr eaLnBrk="1" hangingPunct="1">
              <a:lnSpc>
                <a:spcPct val="120000"/>
              </a:lnSpc>
              <a:spcBef>
                <a:spcPct val="35000"/>
              </a:spcBef>
              <a:buFontTx/>
              <a:buNone/>
            </a:pPr>
            <a:r>
              <a:rPr lang="en-US" altLang="zh-CN" sz="2400" dirty="0"/>
              <a:t>		        51</a:t>
            </a:r>
            <a:r>
              <a:rPr lang="zh-CN" altLang="en-US" sz="2400" dirty="0"/>
              <a:t>单片机的字由</a:t>
            </a:r>
            <a:r>
              <a:rPr lang="en-US" altLang="zh-CN" sz="2400" dirty="0"/>
              <a:t>1</a:t>
            </a:r>
            <a:r>
              <a:rPr lang="zh-CN" altLang="en-US" sz="2400" dirty="0"/>
              <a:t>个字节组成，</a:t>
            </a:r>
            <a:r>
              <a:rPr lang="en-US" altLang="zh-CN" sz="2400" dirty="0"/>
              <a:t>8</a:t>
            </a:r>
            <a:r>
              <a:rPr lang="zh-CN" altLang="en-US" sz="2400" dirty="0"/>
              <a:t>位字长。</a:t>
            </a:r>
          </a:p>
        </p:txBody>
      </p:sp>
      <p:sp>
        <p:nvSpPr>
          <p:cNvPr id="89093" name="Rectangle 2">
            <a:extLst>
              <a:ext uri="{FF2B5EF4-FFF2-40B4-BE49-F238E27FC236}">
                <a16:creationId xmlns:a16="http://schemas.microsoft.com/office/drawing/2014/main" id="{415C3CEF-783A-4E55-911D-9A68AEE60A61}"/>
              </a:ext>
            </a:extLst>
          </p:cNvPr>
          <p:cNvSpPr>
            <a:spLocks noChangeArrowheads="1"/>
          </p:cNvSpPr>
          <p:nvPr/>
        </p:nvSpPr>
        <p:spPr bwMode="auto">
          <a:xfrm>
            <a:off x="6213475" y="385763"/>
            <a:ext cx="2614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t>第</a:t>
            </a:r>
            <a:r>
              <a:rPr lang="en-US" altLang="zh-CN" sz="1600"/>
              <a:t>1</a:t>
            </a:r>
            <a:r>
              <a:rPr lang="zh-CN" altLang="en-US" sz="1600"/>
              <a:t>章 单片机基础知识概述 </a:t>
            </a:r>
          </a:p>
        </p:txBody>
      </p:sp>
      <p:sp>
        <p:nvSpPr>
          <p:cNvPr id="948244" name="Rectangle 6">
            <a:extLst>
              <a:ext uri="{FF2B5EF4-FFF2-40B4-BE49-F238E27FC236}">
                <a16:creationId xmlns:a16="http://schemas.microsoft.com/office/drawing/2014/main" id="{29A6A43A-13EF-4301-9DB3-87DC401A241A}"/>
              </a:ext>
            </a:extLst>
          </p:cNvPr>
          <p:cNvSpPr>
            <a:spLocks noChangeAspect="1" noChangeArrowheads="1"/>
          </p:cNvSpPr>
          <p:nvPr/>
        </p:nvSpPr>
        <p:spPr bwMode="auto">
          <a:xfrm>
            <a:off x="552532" y="1681163"/>
            <a:ext cx="7993063"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35000"/>
              </a:spcBef>
              <a:buFontTx/>
              <a:buNone/>
            </a:pPr>
            <a:r>
              <a:rPr lang="zh-CN" altLang="en-US" sz="2400" b="1" dirty="0">
                <a:solidFill>
                  <a:srgbClr val="FF5050"/>
                </a:solidFill>
              </a:rPr>
              <a:t>字节 </a:t>
            </a:r>
            <a:r>
              <a:rPr lang="en-US" altLang="zh-CN" sz="2400" dirty="0"/>
              <a:t>(byte)</a:t>
            </a:r>
            <a:r>
              <a:rPr lang="zh-CN" altLang="en-US" sz="2400" dirty="0"/>
              <a:t>：一个</a:t>
            </a:r>
            <a:r>
              <a:rPr lang="en-US" altLang="zh-CN" sz="2400" dirty="0"/>
              <a:t>8</a:t>
            </a:r>
            <a:r>
              <a:rPr lang="zh-CN" altLang="en-US" sz="2400" dirty="0"/>
              <a:t>位的二进制数为一个字节，可用大写</a:t>
            </a:r>
            <a:r>
              <a:rPr lang="en-US" altLang="zh-CN" sz="2400" dirty="0"/>
              <a:t>B</a:t>
            </a:r>
            <a:r>
              <a:rPr lang="zh-CN" altLang="en-US" sz="2400" dirty="0"/>
              <a:t>表示，例如</a:t>
            </a:r>
            <a:r>
              <a:rPr lang="en-US" altLang="zh-CN" sz="2400" dirty="0"/>
              <a:t>256</a:t>
            </a:r>
            <a:r>
              <a:rPr lang="zh-CN" altLang="en-US" sz="2400" dirty="0"/>
              <a:t>字节→</a:t>
            </a:r>
            <a:r>
              <a:rPr lang="en-US" altLang="zh-CN" sz="2400" dirty="0"/>
              <a:t>256B</a:t>
            </a:r>
            <a:r>
              <a:rPr lang="zh-CN" altLang="en-US" sz="2400" dirty="0"/>
              <a:t>。</a:t>
            </a:r>
          </a:p>
        </p:txBody>
      </p:sp>
      <p:sp>
        <p:nvSpPr>
          <p:cNvPr id="948245" name="Rectangle 21">
            <a:extLst>
              <a:ext uri="{FF2B5EF4-FFF2-40B4-BE49-F238E27FC236}">
                <a16:creationId xmlns:a16="http://schemas.microsoft.com/office/drawing/2014/main" id="{FEC625EB-1FE1-4717-BC71-99D4FF45B266}"/>
              </a:ext>
            </a:extLst>
          </p:cNvPr>
          <p:cNvSpPr>
            <a:spLocks noChangeArrowheads="1"/>
          </p:cNvSpPr>
          <p:nvPr/>
        </p:nvSpPr>
        <p:spPr bwMode="auto">
          <a:xfrm>
            <a:off x="1005681" y="2574542"/>
            <a:ext cx="7235825"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40000"/>
              </a:spcBef>
              <a:buFontTx/>
              <a:buNone/>
            </a:pPr>
            <a:r>
              <a:rPr lang="zh-CN" altLang="en-US" sz="2400" dirty="0"/>
              <a:t>千字节用 “</a:t>
            </a:r>
            <a:r>
              <a:rPr lang="en-US" altLang="zh-CN" sz="2400" dirty="0"/>
              <a:t>KB”</a:t>
            </a:r>
            <a:r>
              <a:rPr lang="zh-CN" altLang="en-US" sz="2400" dirty="0"/>
              <a:t>表示，</a:t>
            </a:r>
            <a:r>
              <a:rPr lang="en-US" altLang="zh-CN" sz="2400" dirty="0"/>
              <a:t>1KB=1024B</a:t>
            </a:r>
            <a:r>
              <a:rPr lang="zh-CN" altLang="en-US" sz="2400" dirty="0"/>
              <a:t>。</a:t>
            </a:r>
          </a:p>
          <a:p>
            <a:pPr eaLnBrk="1" hangingPunct="1">
              <a:lnSpc>
                <a:spcPct val="115000"/>
              </a:lnSpc>
              <a:spcBef>
                <a:spcPct val="5000"/>
              </a:spcBef>
              <a:buFontTx/>
              <a:buNone/>
            </a:pPr>
            <a:r>
              <a:rPr lang="zh-CN" altLang="en-US" sz="2400" dirty="0"/>
              <a:t>         例如，</a:t>
            </a:r>
            <a:r>
              <a:rPr lang="en-US" altLang="zh-CN" sz="2400" dirty="0"/>
              <a:t>64KB = 1024B×64 = 65536B</a:t>
            </a:r>
            <a:r>
              <a:rPr lang="zh-CN" altLang="en-US" sz="2400" dirty="0"/>
              <a:t>。</a:t>
            </a:r>
          </a:p>
        </p:txBody>
      </p:sp>
      <p:grpSp>
        <p:nvGrpSpPr>
          <p:cNvPr id="948254" name="Group 30">
            <a:extLst>
              <a:ext uri="{FF2B5EF4-FFF2-40B4-BE49-F238E27FC236}">
                <a16:creationId xmlns:a16="http://schemas.microsoft.com/office/drawing/2014/main" id="{3F17F286-E8C0-423C-87AF-19B46CB1828E}"/>
              </a:ext>
            </a:extLst>
          </p:cNvPr>
          <p:cNvGrpSpPr>
            <a:grpSpLocks/>
          </p:cNvGrpSpPr>
          <p:nvPr/>
        </p:nvGrpSpPr>
        <p:grpSpPr bwMode="auto">
          <a:xfrm>
            <a:off x="2855091" y="5578744"/>
            <a:ext cx="3621088" cy="766763"/>
            <a:chOff x="1832" y="3578"/>
            <a:chExt cx="2281" cy="483"/>
          </a:xfrm>
        </p:grpSpPr>
        <p:sp>
          <p:nvSpPr>
            <p:cNvPr id="89097" name="Line 24">
              <a:extLst>
                <a:ext uri="{FF2B5EF4-FFF2-40B4-BE49-F238E27FC236}">
                  <a16:creationId xmlns:a16="http://schemas.microsoft.com/office/drawing/2014/main" id="{1FEB7D95-716D-4BE4-B9F9-4045D410625E}"/>
                </a:ext>
              </a:extLst>
            </p:cNvPr>
            <p:cNvSpPr>
              <a:spLocks noChangeShapeType="1"/>
            </p:cNvSpPr>
            <p:nvPr/>
          </p:nvSpPr>
          <p:spPr bwMode="auto">
            <a:xfrm>
              <a:off x="3119" y="3666"/>
              <a:ext cx="35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89098" name="Line 25">
              <a:extLst>
                <a:ext uri="{FF2B5EF4-FFF2-40B4-BE49-F238E27FC236}">
                  <a16:creationId xmlns:a16="http://schemas.microsoft.com/office/drawing/2014/main" id="{98CCFED7-1688-408E-A533-CB8FC898457C}"/>
                </a:ext>
              </a:extLst>
            </p:cNvPr>
            <p:cNvSpPr>
              <a:spLocks noChangeShapeType="1"/>
            </p:cNvSpPr>
            <p:nvPr/>
          </p:nvSpPr>
          <p:spPr bwMode="auto">
            <a:xfrm>
              <a:off x="2717" y="3794"/>
              <a:ext cx="76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099" name="Line 26">
              <a:extLst>
                <a:ext uri="{FF2B5EF4-FFF2-40B4-BE49-F238E27FC236}">
                  <a16:creationId xmlns:a16="http://schemas.microsoft.com/office/drawing/2014/main" id="{F07DCC47-1BCA-4248-A18D-E8924E414222}"/>
                </a:ext>
              </a:extLst>
            </p:cNvPr>
            <p:cNvSpPr>
              <a:spLocks noChangeShapeType="1"/>
            </p:cNvSpPr>
            <p:nvPr/>
          </p:nvSpPr>
          <p:spPr bwMode="auto">
            <a:xfrm>
              <a:off x="1832" y="3928"/>
              <a:ext cx="165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00" name="Text Box 27">
              <a:extLst>
                <a:ext uri="{FF2B5EF4-FFF2-40B4-BE49-F238E27FC236}">
                  <a16:creationId xmlns:a16="http://schemas.microsoft.com/office/drawing/2014/main" id="{0126120F-2AAE-4936-A7BF-0E9B0B84652F}"/>
                </a:ext>
              </a:extLst>
            </p:cNvPr>
            <p:cNvSpPr txBox="1">
              <a:spLocks noChangeArrowheads="1"/>
            </p:cNvSpPr>
            <p:nvPr/>
          </p:nvSpPr>
          <p:spPr bwMode="auto">
            <a:xfrm>
              <a:off x="3572" y="3578"/>
              <a:ext cx="52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1400" b="1" dirty="0"/>
                <a:t>半字节</a:t>
              </a:r>
            </a:p>
          </p:txBody>
        </p:sp>
        <p:sp>
          <p:nvSpPr>
            <p:cNvPr id="89101" name="Text Box 28">
              <a:extLst>
                <a:ext uri="{FF2B5EF4-FFF2-40B4-BE49-F238E27FC236}">
                  <a16:creationId xmlns:a16="http://schemas.microsoft.com/office/drawing/2014/main" id="{50AB891A-D4F9-48A9-84ED-A1A29726B2E3}"/>
                </a:ext>
              </a:extLst>
            </p:cNvPr>
            <p:cNvSpPr txBox="1">
              <a:spLocks noChangeArrowheads="1"/>
            </p:cNvSpPr>
            <p:nvPr/>
          </p:nvSpPr>
          <p:spPr bwMode="auto">
            <a:xfrm>
              <a:off x="3589" y="3741"/>
              <a:ext cx="52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1400" b="1" dirty="0"/>
                <a:t>字节</a:t>
              </a:r>
            </a:p>
          </p:txBody>
        </p:sp>
        <p:sp>
          <p:nvSpPr>
            <p:cNvPr id="89102" name="Text Box 29">
              <a:extLst>
                <a:ext uri="{FF2B5EF4-FFF2-40B4-BE49-F238E27FC236}">
                  <a16:creationId xmlns:a16="http://schemas.microsoft.com/office/drawing/2014/main" id="{C52ECE7B-01F3-41D0-AC81-19F3F56A9927}"/>
                </a:ext>
              </a:extLst>
            </p:cNvPr>
            <p:cNvSpPr txBox="1">
              <a:spLocks noChangeArrowheads="1"/>
            </p:cNvSpPr>
            <p:nvPr/>
          </p:nvSpPr>
          <p:spPr bwMode="auto">
            <a:xfrm>
              <a:off x="3583" y="3869"/>
              <a:ext cx="52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1400" b="1" dirty="0"/>
                <a:t>字</a:t>
              </a: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Text Box 6">
            <a:extLst>
              <a:ext uri="{FF2B5EF4-FFF2-40B4-BE49-F238E27FC236}">
                <a16:creationId xmlns:a16="http://schemas.microsoft.com/office/drawing/2014/main" id="{9FA3E95E-3487-47E9-8F71-8B7DB872C777}"/>
              </a:ext>
            </a:extLst>
          </p:cNvPr>
          <p:cNvSpPr txBox="1">
            <a:spLocks noChangeArrowheads="1"/>
          </p:cNvSpPr>
          <p:nvPr/>
        </p:nvSpPr>
        <p:spPr bwMode="auto">
          <a:xfrm>
            <a:off x="1628775" y="1295400"/>
            <a:ext cx="6162675" cy="490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30000"/>
              </a:spcBef>
              <a:buFontTx/>
              <a:buNone/>
            </a:pPr>
            <a:r>
              <a:rPr lang="en-US" altLang="zh-CN" dirty="0"/>
              <a:t>1.1 </a:t>
            </a:r>
            <a:r>
              <a:rPr lang="zh-CN" altLang="en-US" dirty="0"/>
              <a:t>单片机概述</a:t>
            </a:r>
            <a:endParaRPr lang="en-US" altLang="zh-CN" dirty="0"/>
          </a:p>
          <a:p>
            <a:pPr eaLnBrk="1" hangingPunct="1">
              <a:spcBef>
                <a:spcPct val="30000"/>
              </a:spcBef>
              <a:buFontTx/>
              <a:buNone/>
            </a:pPr>
            <a:r>
              <a:rPr lang="en-US" altLang="zh-CN" b="1" dirty="0">
                <a:solidFill>
                  <a:srgbClr val="FF0000"/>
                </a:solidFill>
              </a:rPr>
              <a:t>1.2 </a:t>
            </a:r>
            <a:r>
              <a:rPr lang="zh-CN" altLang="en-US" b="1" dirty="0">
                <a:solidFill>
                  <a:srgbClr val="FF0000"/>
                </a:solidFill>
              </a:rPr>
              <a:t>单片机学习的预备知识</a:t>
            </a:r>
            <a:endParaRPr lang="en-US" altLang="zh-CN" b="1" dirty="0">
              <a:solidFill>
                <a:srgbClr val="FF0000"/>
              </a:solidFill>
            </a:endParaRPr>
          </a:p>
          <a:p>
            <a:pPr eaLnBrk="1" hangingPunct="1">
              <a:spcBef>
                <a:spcPct val="30000"/>
              </a:spcBef>
              <a:buFontTx/>
              <a:buNone/>
            </a:pPr>
            <a:r>
              <a:rPr lang="en-US" altLang="zh-CN" sz="2400" dirty="0"/>
              <a:t>        1.2.1</a:t>
            </a:r>
            <a:r>
              <a:rPr lang="zh-CN" altLang="zh-CN" sz="2400" dirty="0"/>
              <a:t>数制及其转换</a:t>
            </a:r>
            <a:endParaRPr lang="zh-CN" altLang="en-US" sz="2400" dirty="0"/>
          </a:p>
          <a:p>
            <a:pPr eaLnBrk="1" hangingPunct="1">
              <a:spcBef>
                <a:spcPct val="30000"/>
              </a:spcBef>
              <a:buFontTx/>
              <a:buNone/>
            </a:pPr>
            <a:r>
              <a:rPr lang="en-US" altLang="zh-CN" sz="2400" dirty="0"/>
              <a:t>        1.2.2</a:t>
            </a:r>
            <a:r>
              <a:rPr lang="zh-CN" altLang="zh-CN" sz="2400" dirty="0"/>
              <a:t>有符号数的表示方法</a:t>
            </a:r>
            <a:endParaRPr lang="en-US" altLang="zh-CN" sz="2400" dirty="0"/>
          </a:p>
          <a:p>
            <a:pPr eaLnBrk="1" hangingPunct="1">
              <a:spcBef>
                <a:spcPct val="30000"/>
              </a:spcBef>
              <a:buFontTx/>
              <a:buNone/>
            </a:pPr>
            <a:r>
              <a:rPr lang="en-US" altLang="zh-CN" sz="2400" dirty="0"/>
              <a:t>        1.2.3 </a:t>
            </a:r>
            <a:r>
              <a:rPr lang="zh-CN" altLang="en-US" sz="2400" dirty="0"/>
              <a:t>位、字节和字</a:t>
            </a:r>
          </a:p>
          <a:p>
            <a:pPr eaLnBrk="1" hangingPunct="1">
              <a:spcBef>
                <a:spcPct val="30000"/>
              </a:spcBef>
              <a:buFontTx/>
              <a:buNone/>
            </a:pPr>
            <a:r>
              <a:rPr lang="en-US" altLang="zh-CN" sz="2400" dirty="0">
                <a:solidFill>
                  <a:srgbClr val="FF0000"/>
                </a:solidFill>
              </a:rPr>
              <a:t>        </a:t>
            </a:r>
            <a:r>
              <a:rPr lang="en-US" altLang="zh-CN" sz="2400" b="1" dirty="0">
                <a:solidFill>
                  <a:srgbClr val="FF0000"/>
                </a:solidFill>
              </a:rPr>
              <a:t>1.2.4 BCD</a:t>
            </a:r>
            <a:r>
              <a:rPr lang="zh-CN" altLang="en-US" sz="2400" b="1" dirty="0">
                <a:solidFill>
                  <a:srgbClr val="FF0000"/>
                </a:solidFill>
              </a:rPr>
              <a:t>码</a:t>
            </a:r>
            <a:endParaRPr lang="en-US" altLang="zh-CN" sz="2400" b="1" dirty="0">
              <a:solidFill>
                <a:srgbClr val="FF0000"/>
              </a:solidFill>
            </a:endParaRPr>
          </a:p>
          <a:p>
            <a:pPr eaLnBrk="1" hangingPunct="1">
              <a:spcBef>
                <a:spcPct val="30000"/>
              </a:spcBef>
              <a:buFontTx/>
              <a:buNone/>
            </a:pPr>
            <a:r>
              <a:rPr lang="en-US" altLang="zh-CN" sz="2400" dirty="0"/>
              <a:t>        1.2.5 ASCII</a:t>
            </a:r>
            <a:r>
              <a:rPr lang="zh-CN" altLang="zh-CN" sz="2400" dirty="0"/>
              <a:t>码</a:t>
            </a:r>
            <a:endParaRPr lang="zh-CN" altLang="en-US" sz="2400" dirty="0"/>
          </a:p>
          <a:p>
            <a:pPr eaLnBrk="1" hangingPunct="1">
              <a:spcBef>
                <a:spcPct val="30000"/>
              </a:spcBef>
              <a:buFontTx/>
              <a:buNone/>
            </a:pPr>
            <a:r>
              <a:rPr lang="en-US" altLang="zh-CN" sz="2400" dirty="0"/>
              <a:t>        1.2.6</a:t>
            </a:r>
            <a:r>
              <a:rPr lang="zh-CN" altLang="zh-CN" sz="2400" dirty="0"/>
              <a:t>基本逻辑门电路</a:t>
            </a:r>
            <a:endParaRPr lang="en-US" altLang="zh-CN" sz="2400" dirty="0"/>
          </a:p>
          <a:p>
            <a:pPr eaLnBrk="1" hangingPunct="1">
              <a:spcBef>
                <a:spcPct val="30000"/>
              </a:spcBef>
              <a:buFontTx/>
              <a:buNone/>
            </a:pPr>
            <a:r>
              <a:rPr lang="en-US" altLang="zh-CN" dirty="0"/>
              <a:t>1.3 Proteus</a:t>
            </a:r>
            <a:r>
              <a:rPr lang="zh-CN" altLang="en-US" dirty="0"/>
              <a:t>应用简介</a:t>
            </a:r>
          </a:p>
        </p:txBody>
      </p:sp>
      <p:sp>
        <p:nvSpPr>
          <p:cNvPr id="91139" name="Rectangle 2">
            <a:extLst>
              <a:ext uri="{FF2B5EF4-FFF2-40B4-BE49-F238E27FC236}">
                <a16:creationId xmlns:a16="http://schemas.microsoft.com/office/drawing/2014/main" id="{3499CA18-CD84-4A9C-8C0F-449AED33B3ED}"/>
              </a:ext>
            </a:extLst>
          </p:cNvPr>
          <p:cNvSpPr>
            <a:spLocks noChangeArrowheads="1"/>
          </p:cNvSpPr>
          <p:nvPr/>
        </p:nvSpPr>
        <p:spPr bwMode="auto">
          <a:xfrm>
            <a:off x="6213475" y="385763"/>
            <a:ext cx="2614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t>第</a:t>
            </a:r>
            <a:r>
              <a:rPr lang="en-US" altLang="zh-CN" sz="1600"/>
              <a:t>1</a:t>
            </a:r>
            <a:r>
              <a:rPr lang="zh-CN" altLang="en-US" sz="1600"/>
              <a:t>章 单片机基础知识概述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32774">
                                            <p:txEl>
                                              <p:pRg st="5" end="5"/>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6">
            <a:extLst>
              <a:ext uri="{FF2B5EF4-FFF2-40B4-BE49-F238E27FC236}">
                <a16:creationId xmlns:a16="http://schemas.microsoft.com/office/drawing/2014/main" id="{7A758ED9-3877-40C6-95B4-7831ECBD2076}"/>
              </a:ext>
            </a:extLst>
          </p:cNvPr>
          <p:cNvSpPr>
            <a:spLocks noChangeAspect="1" noChangeArrowheads="1"/>
          </p:cNvSpPr>
          <p:nvPr/>
        </p:nvSpPr>
        <p:spPr bwMode="auto">
          <a:xfrm>
            <a:off x="783432" y="1351598"/>
            <a:ext cx="7110347" cy="87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spcBef>
                <a:spcPct val="0"/>
              </a:spcBef>
              <a:buFontTx/>
              <a:buNone/>
            </a:pPr>
            <a:r>
              <a:rPr lang="en-US" altLang="zh-CN" sz="2000" b="1" dirty="0">
                <a:solidFill>
                  <a:srgbClr val="FF3300"/>
                </a:solidFill>
              </a:rPr>
              <a:t>B</a:t>
            </a:r>
            <a:r>
              <a:rPr lang="en-US" altLang="zh-CN" sz="2000" dirty="0"/>
              <a:t>inary </a:t>
            </a:r>
            <a:r>
              <a:rPr lang="en-US" altLang="zh-CN" sz="2000" b="1" dirty="0">
                <a:solidFill>
                  <a:srgbClr val="FF3300"/>
                </a:solidFill>
              </a:rPr>
              <a:t>C</a:t>
            </a:r>
            <a:r>
              <a:rPr lang="en-US" altLang="zh-CN" sz="2000" dirty="0"/>
              <a:t>oded </a:t>
            </a:r>
            <a:r>
              <a:rPr lang="en-US" altLang="zh-CN" sz="2000" b="1" dirty="0">
                <a:solidFill>
                  <a:srgbClr val="FF3300"/>
                </a:solidFill>
              </a:rPr>
              <a:t>D</a:t>
            </a:r>
            <a:r>
              <a:rPr lang="en-US" altLang="zh-CN" sz="2000" dirty="0"/>
              <a:t>ecimal——</a:t>
            </a:r>
            <a:r>
              <a:rPr lang="zh-CN" altLang="en-US" sz="2000" b="1" dirty="0">
                <a:solidFill>
                  <a:srgbClr val="FF3300"/>
                </a:solidFill>
              </a:rPr>
              <a:t>用二进制代码表示的十进制数</a:t>
            </a:r>
            <a:r>
              <a:rPr lang="zh-CN" altLang="en-US" sz="2000" dirty="0"/>
              <a:t>，称为“二进码十进数”或“二</a:t>
            </a:r>
            <a:r>
              <a:rPr lang="en-US" altLang="zh-CN" sz="2000" dirty="0"/>
              <a:t>/</a:t>
            </a:r>
            <a:r>
              <a:rPr lang="zh-CN" altLang="en-US" sz="2000" dirty="0"/>
              <a:t>十进制代码”。 </a:t>
            </a:r>
          </a:p>
        </p:txBody>
      </p:sp>
      <p:sp>
        <p:nvSpPr>
          <p:cNvPr id="93187" name="Rectangle 2">
            <a:extLst>
              <a:ext uri="{FF2B5EF4-FFF2-40B4-BE49-F238E27FC236}">
                <a16:creationId xmlns:a16="http://schemas.microsoft.com/office/drawing/2014/main" id="{792001E6-F1CC-4877-9CB7-ADC589D3B0D3}"/>
              </a:ext>
            </a:extLst>
          </p:cNvPr>
          <p:cNvSpPr>
            <a:spLocks noChangeArrowheads="1"/>
          </p:cNvSpPr>
          <p:nvPr/>
        </p:nvSpPr>
        <p:spPr bwMode="auto">
          <a:xfrm>
            <a:off x="6213475" y="385763"/>
            <a:ext cx="2614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t>第</a:t>
            </a:r>
            <a:r>
              <a:rPr lang="en-US" altLang="zh-CN" sz="1600"/>
              <a:t>1</a:t>
            </a:r>
            <a:r>
              <a:rPr lang="zh-CN" altLang="en-US" sz="1600"/>
              <a:t>章 单片机基础知识概述 </a:t>
            </a:r>
          </a:p>
        </p:txBody>
      </p:sp>
      <p:grpSp>
        <p:nvGrpSpPr>
          <p:cNvPr id="74782" name="Group 30">
            <a:extLst>
              <a:ext uri="{FF2B5EF4-FFF2-40B4-BE49-F238E27FC236}">
                <a16:creationId xmlns:a16="http://schemas.microsoft.com/office/drawing/2014/main" id="{F5725321-2E62-46D0-AE53-D332A0D4A209}"/>
              </a:ext>
            </a:extLst>
          </p:cNvPr>
          <p:cNvGrpSpPr>
            <a:grpSpLocks/>
          </p:cNvGrpSpPr>
          <p:nvPr/>
        </p:nvGrpSpPr>
        <p:grpSpPr bwMode="auto">
          <a:xfrm>
            <a:off x="6509433" y="2091366"/>
            <a:ext cx="1855178" cy="2585244"/>
            <a:chOff x="4263" y="1370"/>
            <a:chExt cx="1329" cy="1852"/>
          </a:xfrm>
        </p:grpSpPr>
        <p:pic>
          <p:nvPicPr>
            <p:cNvPr id="93195" name="Picture 5">
              <a:extLst>
                <a:ext uri="{FF2B5EF4-FFF2-40B4-BE49-F238E27FC236}">
                  <a16:creationId xmlns:a16="http://schemas.microsoft.com/office/drawing/2014/main" id="{3D3F3FD7-C2C2-44AA-AF6B-BB6ED63DCA5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8636" t="43219" r="60565" b="21767"/>
            <a:stretch>
              <a:fillRect/>
            </a:stretch>
          </p:blipFill>
          <p:spPr bwMode="auto">
            <a:xfrm>
              <a:off x="4266" y="1620"/>
              <a:ext cx="1326" cy="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3196" name="Rectangle 23">
              <a:extLst>
                <a:ext uri="{FF2B5EF4-FFF2-40B4-BE49-F238E27FC236}">
                  <a16:creationId xmlns:a16="http://schemas.microsoft.com/office/drawing/2014/main" id="{3B720455-55DC-4D3B-9E0F-44727FFEB790}"/>
                </a:ext>
              </a:extLst>
            </p:cNvPr>
            <p:cNvSpPr>
              <a:spLocks noChangeArrowheads="1"/>
            </p:cNvSpPr>
            <p:nvPr/>
          </p:nvSpPr>
          <p:spPr bwMode="auto">
            <a:xfrm>
              <a:off x="4263" y="1370"/>
              <a:ext cx="101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b="1">
                  <a:solidFill>
                    <a:srgbClr val="FF3300"/>
                  </a:solidFill>
                </a:rPr>
                <a:t>8421 BCD</a:t>
              </a:r>
              <a:r>
                <a:rPr lang="zh-CN" altLang="en-US" sz="2000" b="1">
                  <a:solidFill>
                    <a:srgbClr val="FF3300"/>
                  </a:solidFill>
                </a:rPr>
                <a:t>码</a:t>
              </a:r>
              <a:r>
                <a:rPr lang="zh-CN" altLang="en-US" sz="2000"/>
                <a:t> </a:t>
              </a:r>
            </a:p>
          </p:txBody>
        </p:sp>
      </p:grpSp>
      <p:sp>
        <p:nvSpPr>
          <p:cNvPr id="74776" name="Rectangle 24">
            <a:extLst>
              <a:ext uri="{FF2B5EF4-FFF2-40B4-BE49-F238E27FC236}">
                <a16:creationId xmlns:a16="http://schemas.microsoft.com/office/drawing/2014/main" id="{95CD99EA-48FF-4286-932A-8EFF29D76951}"/>
              </a:ext>
            </a:extLst>
          </p:cNvPr>
          <p:cNvSpPr>
            <a:spLocks noChangeArrowheads="1"/>
          </p:cNvSpPr>
          <p:nvPr/>
        </p:nvSpPr>
        <p:spPr bwMode="auto">
          <a:xfrm>
            <a:off x="746881" y="2330906"/>
            <a:ext cx="4992687" cy="460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spcBef>
                <a:spcPct val="0"/>
              </a:spcBef>
              <a:buFontTx/>
              <a:buNone/>
            </a:pPr>
            <a:r>
              <a:rPr lang="zh-CN" altLang="en-US" sz="2000" dirty="0"/>
              <a:t>用</a:t>
            </a:r>
            <a:r>
              <a:rPr lang="en-US" altLang="zh-CN" sz="2000" dirty="0"/>
              <a:t>4</a:t>
            </a:r>
            <a:r>
              <a:rPr lang="zh-CN" altLang="en-US" sz="2000" dirty="0"/>
              <a:t>位二进制数表示</a:t>
            </a:r>
            <a:r>
              <a:rPr lang="en-US" altLang="zh-CN" sz="2000" dirty="0"/>
              <a:t>1</a:t>
            </a:r>
            <a:r>
              <a:rPr lang="zh-CN" altLang="en-US" sz="2000" dirty="0"/>
              <a:t>位十进制数</a:t>
            </a:r>
            <a:endParaRPr lang="en-US" altLang="zh-CN" sz="2000" dirty="0"/>
          </a:p>
        </p:txBody>
      </p:sp>
      <p:sp>
        <p:nvSpPr>
          <p:cNvPr id="18441" name="Text Box 9">
            <a:extLst>
              <a:ext uri="{FF2B5EF4-FFF2-40B4-BE49-F238E27FC236}">
                <a16:creationId xmlns:a16="http://schemas.microsoft.com/office/drawing/2014/main" id="{7C1E1DB3-5183-474F-9F0D-E471E6960C19}"/>
              </a:ext>
            </a:extLst>
          </p:cNvPr>
          <p:cNvSpPr txBox="1">
            <a:spLocks noChangeArrowheads="1"/>
          </p:cNvSpPr>
          <p:nvPr/>
        </p:nvSpPr>
        <p:spPr bwMode="auto">
          <a:xfrm>
            <a:off x="783432" y="2818398"/>
            <a:ext cx="52038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dirty="0"/>
              <a:t>BCD</a:t>
            </a:r>
            <a:r>
              <a:rPr lang="zh-CN" altLang="en-US" sz="2000" dirty="0"/>
              <a:t>码的用途：</a:t>
            </a:r>
          </a:p>
          <a:p>
            <a:pPr eaLnBrk="1" hangingPunct="1">
              <a:buFontTx/>
              <a:buNone/>
            </a:pPr>
            <a:r>
              <a:rPr lang="zh-CN" altLang="en-US" sz="2000" b="1" dirty="0">
                <a:solidFill>
                  <a:srgbClr val="FF3300"/>
                </a:solidFill>
              </a:rPr>
              <a:t>可使计算机直接进行十进制数运算</a:t>
            </a:r>
          </a:p>
        </p:txBody>
      </p:sp>
      <p:sp>
        <p:nvSpPr>
          <p:cNvPr id="18442" name="Text Box 10">
            <a:extLst>
              <a:ext uri="{FF2B5EF4-FFF2-40B4-BE49-F238E27FC236}">
                <a16:creationId xmlns:a16="http://schemas.microsoft.com/office/drawing/2014/main" id="{57C309FB-7231-4BAE-8077-15D40E3B34FE}"/>
              </a:ext>
            </a:extLst>
          </p:cNvPr>
          <p:cNvSpPr txBox="1">
            <a:spLocks noChangeArrowheads="1"/>
          </p:cNvSpPr>
          <p:nvPr/>
        </p:nvSpPr>
        <p:spPr bwMode="auto">
          <a:xfrm>
            <a:off x="188412" y="4254500"/>
            <a:ext cx="7029450" cy="100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t>       </a:t>
            </a:r>
            <a:r>
              <a:rPr lang="zh-CN" altLang="en-US" sz="2000" dirty="0"/>
              <a:t>例如：</a:t>
            </a:r>
            <a:r>
              <a:rPr lang="en-US" altLang="zh-CN" sz="2000" dirty="0"/>
              <a:t>23+15 = 0010 0011B + 0001 0101B </a:t>
            </a:r>
          </a:p>
          <a:p>
            <a:pPr eaLnBrk="1" hangingPunct="1">
              <a:spcBef>
                <a:spcPct val="75000"/>
              </a:spcBef>
              <a:buFontTx/>
              <a:buNone/>
            </a:pPr>
            <a:r>
              <a:rPr lang="en-US" altLang="zh-CN" sz="2000" dirty="0"/>
              <a:t>                               = 0011 1000B = </a:t>
            </a:r>
          </a:p>
        </p:txBody>
      </p:sp>
      <p:sp>
        <p:nvSpPr>
          <p:cNvPr id="2" name="Text Box 10">
            <a:extLst>
              <a:ext uri="{FF2B5EF4-FFF2-40B4-BE49-F238E27FC236}">
                <a16:creationId xmlns:a16="http://schemas.microsoft.com/office/drawing/2014/main" id="{5EE1C9AD-258E-43F4-B113-D606B7970BD6}"/>
              </a:ext>
            </a:extLst>
          </p:cNvPr>
          <p:cNvSpPr txBox="1">
            <a:spLocks noChangeArrowheads="1"/>
          </p:cNvSpPr>
          <p:nvPr/>
        </p:nvSpPr>
        <p:spPr bwMode="auto">
          <a:xfrm>
            <a:off x="4060206" y="5075567"/>
            <a:ext cx="22971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dirty="0"/>
              <a:t>56    (</a:t>
            </a:r>
            <a:r>
              <a:rPr lang="zh-CN" altLang="en-US" sz="2000" dirty="0"/>
              <a:t>二进制</a:t>
            </a:r>
            <a:r>
              <a:rPr lang="en-US" altLang="zh-CN" sz="2000" dirty="0"/>
              <a:t>)</a:t>
            </a:r>
          </a:p>
        </p:txBody>
      </p:sp>
      <p:sp>
        <p:nvSpPr>
          <p:cNvPr id="74780" name="Rectangle 28">
            <a:extLst>
              <a:ext uri="{FF2B5EF4-FFF2-40B4-BE49-F238E27FC236}">
                <a16:creationId xmlns:a16="http://schemas.microsoft.com/office/drawing/2014/main" id="{6867B952-6936-454D-BB97-424FD8638BF1}"/>
              </a:ext>
            </a:extLst>
          </p:cNvPr>
          <p:cNvSpPr>
            <a:spLocks noChangeArrowheads="1"/>
          </p:cNvSpPr>
          <p:nvPr/>
        </p:nvSpPr>
        <p:spPr bwMode="auto">
          <a:xfrm>
            <a:off x="4106129" y="4625173"/>
            <a:ext cx="13965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15000"/>
              </a:spcBef>
              <a:buFontTx/>
              <a:buNone/>
            </a:pPr>
            <a:r>
              <a:rPr lang="en-US" altLang="zh-CN" sz="2000" dirty="0"/>
              <a:t>38    (BCD)</a:t>
            </a:r>
          </a:p>
        </p:txBody>
      </p:sp>
      <p:sp>
        <p:nvSpPr>
          <p:cNvPr id="70665" name="Text Box 9">
            <a:extLst>
              <a:ext uri="{FF2B5EF4-FFF2-40B4-BE49-F238E27FC236}">
                <a16:creationId xmlns:a16="http://schemas.microsoft.com/office/drawing/2014/main" id="{54184D86-0BF0-4FC9-89CC-0C3CD392F427}"/>
              </a:ext>
            </a:extLst>
          </p:cNvPr>
          <p:cNvSpPr txBox="1">
            <a:spLocks noChangeArrowheads="1"/>
          </p:cNvSpPr>
          <p:nvPr/>
        </p:nvSpPr>
        <p:spPr bwMode="auto">
          <a:xfrm>
            <a:off x="5739568" y="4754637"/>
            <a:ext cx="20193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FF0000"/>
                </a:solidFill>
              </a:rPr>
              <a:t>靠事先约定</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AD7651E-FA6C-4D20-B032-19ABA53560A2}"/>
              </a:ext>
            </a:extLst>
          </p:cNvPr>
          <p:cNvSpPr>
            <a:spLocks noChangeArrowheads="1"/>
          </p:cNvSpPr>
          <p:nvPr/>
        </p:nvSpPr>
        <p:spPr bwMode="auto">
          <a:xfrm>
            <a:off x="6213475" y="385763"/>
            <a:ext cx="2614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t>第</a:t>
            </a:r>
            <a:r>
              <a:rPr lang="en-US" altLang="zh-CN" sz="1600"/>
              <a:t>1</a:t>
            </a:r>
            <a:r>
              <a:rPr lang="zh-CN" altLang="en-US" sz="1600"/>
              <a:t>章 单片机基础知识概述 </a:t>
            </a:r>
          </a:p>
        </p:txBody>
      </p:sp>
      <p:sp>
        <p:nvSpPr>
          <p:cNvPr id="95235" name="文本框 3">
            <a:extLst>
              <a:ext uri="{FF2B5EF4-FFF2-40B4-BE49-F238E27FC236}">
                <a16:creationId xmlns:a16="http://schemas.microsoft.com/office/drawing/2014/main" id="{F9D78056-A91E-4559-B3F9-B5A5FDB19B87}"/>
              </a:ext>
            </a:extLst>
          </p:cNvPr>
          <p:cNvSpPr txBox="1">
            <a:spLocks noChangeArrowheads="1"/>
          </p:cNvSpPr>
          <p:nvPr/>
        </p:nvSpPr>
        <p:spPr bwMode="auto">
          <a:xfrm>
            <a:off x="904875" y="1301750"/>
            <a:ext cx="733425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ts val="3300"/>
              </a:lnSpc>
              <a:spcBef>
                <a:spcPct val="0"/>
              </a:spcBef>
              <a:buFontTx/>
              <a:buNone/>
            </a:pPr>
            <a:r>
              <a:rPr lang="zh-CN" altLang="zh-CN" sz="2400">
                <a:cs typeface="Times New Roman" panose="02020603050405020304" pitchFamily="18" charset="0"/>
              </a:rPr>
              <a:t>由于用</a:t>
            </a:r>
            <a:r>
              <a:rPr lang="en-US" altLang="zh-CN" sz="2400"/>
              <a:t>4</a:t>
            </a:r>
            <a:r>
              <a:rPr lang="zh-CN" altLang="zh-CN" sz="2400">
                <a:cs typeface="Times New Roman" panose="02020603050405020304" pitchFamily="18" charset="0"/>
              </a:rPr>
              <a:t>位二进制代码表示十进制的</a:t>
            </a:r>
            <a:r>
              <a:rPr lang="en-US" altLang="zh-CN" sz="2400"/>
              <a:t>1</a:t>
            </a:r>
            <a:r>
              <a:rPr lang="zh-CN" altLang="zh-CN" sz="2400">
                <a:cs typeface="Times New Roman" panose="02020603050405020304" pitchFamily="18" charset="0"/>
              </a:rPr>
              <a:t>位数，故</a:t>
            </a:r>
            <a:r>
              <a:rPr lang="en-US" altLang="zh-CN" sz="2400"/>
              <a:t>1</a:t>
            </a:r>
            <a:r>
              <a:rPr lang="zh-CN" altLang="zh-CN" sz="2400">
                <a:cs typeface="Times New Roman" panose="02020603050405020304" pitchFamily="18" charset="0"/>
              </a:rPr>
              <a:t>字节可以表示</a:t>
            </a:r>
            <a:r>
              <a:rPr lang="en-US" altLang="zh-CN" sz="2400"/>
              <a:t>2</a:t>
            </a:r>
            <a:r>
              <a:rPr lang="zh-CN" altLang="zh-CN" sz="2400">
                <a:cs typeface="Times New Roman" panose="02020603050405020304" pitchFamily="18" charset="0"/>
              </a:rPr>
              <a:t>个十进制数，这种</a:t>
            </a:r>
            <a:r>
              <a:rPr lang="en-US" altLang="zh-CN" sz="2400"/>
              <a:t>BCD</a:t>
            </a:r>
            <a:r>
              <a:rPr lang="zh-CN" altLang="zh-CN" sz="2400">
                <a:cs typeface="Times New Roman" panose="02020603050405020304" pitchFamily="18" charset="0"/>
              </a:rPr>
              <a:t>码称为压缩的</a:t>
            </a:r>
            <a:r>
              <a:rPr lang="en-US" altLang="zh-CN" sz="2400"/>
              <a:t>BCD</a:t>
            </a:r>
            <a:r>
              <a:rPr lang="zh-CN" altLang="zh-CN" sz="2400">
                <a:cs typeface="Times New Roman" panose="02020603050405020304" pitchFamily="18" charset="0"/>
              </a:rPr>
              <a:t>码，如</a:t>
            </a:r>
            <a:r>
              <a:rPr lang="en-US" altLang="zh-CN" sz="2400"/>
              <a:t>1000 0111</a:t>
            </a:r>
            <a:r>
              <a:rPr lang="zh-CN" altLang="zh-CN" sz="2400">
                <a:cs typeface="Times New Roman" panose="02020603050405020304" pitchFamily="18" charset="0"/>
              </a:rPr>
              <a:t>表示十进制数的</a:t>
            </a:r>
            <a:r>
              <a:rPr lang="en-US" altLang="zh-CN" sz="2400"/>
              <a:t>87</a:t>
            </a:r>
            <a:r>
              <a:rPr lang="zh-CN" altLang="zh-CN" sz="2400">
                <a:cs typeface="Times New Roman" panose="02020603050405020304" pitchFamily="18" charset="0"/>
              </a:rPr>
              <a:t>。</a:t>
            </a:r>
            <a:endParaRPr lang="en-US" altLang="zh-CN" sz="2400">
              <a:cs typeface="Times New Roman" panose="02020603050405020304" pitchFamily="18" charset="0"/>
            </a:endParaRPr>
          </a:p>
          <a:p>
            <a:pPr>
              <a:lnSpc>
                <a:spcPts val="3300"/>
              </a:lnSpc>
              <a:spcBef>
                <a:spcPct val="0"/>
              </a:spcBef>
              <a:buFontTx/>
              <a:buNone/>
            </a:pPr>
            <a:r>
              <a:rPr lang="zh-CN" altLang="zh-CN" sz="2400">
                <a:cs typeface="Times New Roman" panose="02020603050405020304" pitchFamily="18" charset="0"/>
              </a:rPr>
              <a:t>也可以用</a:t>
            </a:r>
            <a:r>
              <a:rPr lang="en-US" altLang="zh-CN" sz="2400"/>
              <a:t>1</a:t>
            </a:r>
            <a:r>
              <a:rPr lang="zh-CN" altLang="zh-CN" sz="2400">
                <a:cs typeface="Times New Roman" panose="02020603050405020304" pitchFamily="18" charset="0"/>
              </a:rPr>
              <a:t>字节只表示</a:t>
            </a:r>
            <a:r>
              <a:rPr lang="en-US" altLang="zh-CN" sz="2400"/>
              <a:t>1</a:t>
            </a:r>
            <a:r>
              <a:rPr lang="zh-CN" altLang="zh-CN" sz="2400">
                <a:cs typeface="Times New Roman" panose="02020603050405020304" pitchFamily="18" charset="0"/>
              </a:rPr>
              <a:t>位十进制数，这种</a:t>
            </a:r>
            <a:r>
              <a:rPr lang="en-US" altLang="zh-CN" sz="2400"/>
              <a:t>BCD</a:t>
            </a:r>
            <a:r>
              <a:rPr lang="zh-CN" altLang="zh-CN" sz="2400">
                <a:cs typeface="Times New Roman" panose="02020603050405020304" pitchFamily="18" charset="0"/>
              </a:rPr>
              <a:t>码称为非压缩的</a:t>
            </a:r>
            <a:r>
              <a:rPr lang="en-US" altLang="zh-CN" sz="2400"/>
              <a:t>BCD</a:t>
            </a:r>
            <a:r>
              <a:rPr lang="zh-CN" altLang="zh-CN" sz="2400">
                <a:cs typeface="Times New Roman" panose="02020603050405020304" pitchFamily="18" charset="0"/>
              </a:rPr>
              <a:t>码，如</a:t>
            </a:r>
            <a:r>
              <a:rPr lang="en-US" altLang="zh-CN" sz="2400"/>
              <a:t>0000 0111</a:t>
            </a:r>
            <a:r>
              <a:rPr lang="zh-CN" altLang="zh-CN" sz="2400">
                <a:cs typeface="Times New Roman" panose="02020603050405020304" pitchFamily="18" charset="0"/>
              </a:rPr>
              <a:t>表示十进制数的</a:t>
            </a:r>
            <a:r>
              <a:rPr lang="en-US" altLang="zh-CN" sz="2400"/>
              <a:t>7</a:t>
            </a:r>
            <a:r>
              <a:rPr lang="zh-CN" altLang="zh-CN" sz="2400">
                <a:cs typeface="Times New Roman" panose="02020603050405020304" pitchFamily="18" charset="0"/>
              </a:rPr>
              <a:t>。</a:t>
            </a:r>
            <a:endParaRPr lang="zh-CN" altLang="en-US" sz="24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Text Box 6">
            <a:extLst>
              <a:ext uri="{FF2B5EF4-FFF2-40B4-BE49-F238E27FC236}">
                <a16:creationId xmlns:a16="http://schemas.microsoft.com/office/drawing/2014/main" id="{4A26EB0D-0E3D-4900-A909-B5ABD00CD8D2}"/>
              </a:ext>
            </a:extLst>
          </p:cNvPr>
          <p:cNvSpPr txBox="1">
            <a:spLocks noChangeArrowheads="1"/>
          </p:cNvSpPr>
          <p:nvPr/>
        </p:nvSpPr>
        <p:spPr bwMode="auto">
          <a:xfrm>
            <a:off x="1628775" y="1295400"/>
            <a:ext cx="6162675" cy="490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30000"/>
              </a:spcBef>
              <a:buFontTx/>
              <a:buNone/>
            </a:pPr>
            <a:r>
              <a:rPr lang="en-US" altLang="zh-CN" dirty="0"/>
              <a:t>1.1 </a:t>
            </a:r>
            <a:r>
              <a:rPr lang="zh-CN" altLang="en-US" dirty="0"/>
              <a:t>单片机概述</a:t>
            </a:r>
            <a:endParaRPr lang="en-US" altLang="zh-CN" dirty="0"/>
          </a:p>
          <a:p>
            <a:pPr eaLnBrk="1" hangingPunct="1">
              <a:spcBef>
                <a:spcPct val="30000"/>
              </a:spcBef>
              <a:buFontTx/>
              <a:buNone/>
            </a:pPr>
            <a:r>
              <a:rPr lang="en-US" altLang="zh-CN" b="1" dirty="0">
                <a:solidFill>
                  <a:srgbClr val="FF0000"/>
                </a:solidFill>
              </a:rPr>
              <a:t>1.2 </a:t>
            </a:r>
            <a:r>
              <a:rPr lang="zh-CN" altLang="en-US" b="1" dirty="0">
                <a:solidFill>
                  <a:srgbClr val="FF0000"/>
                </a:solidFill>
              </a:rPr>
              <a:t>单片机学习的预备知识</a:t>
            </a:r>
            <a:endParaRPr lang="en-US" altLang="zh-CN" b="1" dirty="0">
              <a:solidFill>
                <a:srgbClr val="FF0000"/>
              </a:solidFill>
            </a:endParaRPr>
          </a:p>
          <a:p>
            <a:pPr eaLnBrk="1" hangingPunct="1">
              <a:spcBef>
                <a:spcPct val="30000"/>
              </a:spcBef>
              <a:buFontTx/>
              <a:buNone/>
            </a:pPr>
            <a:r>
              <a:rPr lang="en-US" altLang="zh-CN" sz="2400" dirty="0"/>
              <a:t>        1.2.1</a:t>
            </a:r>
            <a:r>
              <a:rPr lang="zh-CN" altLang="zh-CN" sz="2400" dirty="0"/>
              <a:t>数制及其转换</a:t>
            </a:r>
            <a:endParaRPr lang="zh-CN" altLang="en-US" sz="2400" dirty="0"/>
          </a:p>
          <a:p>
            <a:pPr eaLnBrk="1" hangingPunct="1">
              <a:spcBef>
                <a:spcPct val="30000"/>
              </a:spcBef>
              <a:buFontTx/>
              <a:buNone/>
            </a:pPr>
            <a:r>
              <a:rPr lang="en-US" altLang="zh-CN" sz="2400" dirty="0"/>
              <a:t>        1.2.2</a:t>
            </a:r>
            <a:r>
              <a:rPr lang="zh-CN" altLang="zh-CN" sz="2400" dirty="0"/>
              <a:t>有符号数的表示方法</a:t>
            </a:r>
            <a:endParaRPr lang="en-US" altLang="zh-CN" sz="2400" dirty="0"/>
          </a:p>
          <a:p>
            <a:pPr eaLnBrk="1" hangingPunct="1">
              <a:spcBef>
                <a:spcPct val="30000"/>
              </a:spcBef>
              <a:buFontTx/>
              <a:buNone/>
            </a:pPr>
            <a:r>
              <a:rPr lang="en-US" altLang="zh-CN" sz="2400" dirty="0"/>
              <a:t>        1.2.3 </a:t>
            </a:r>
            <a:r>
              <a:rPr lang="zh-CN" altLang="en-US" sz="2400" dirty="0"/>
              <a:t>位、字节和字</a:t>
            </a:r>
          </a:p>
          <a:p>
            <a:pPr eaLnBrk="1" hangingPunct="1">
              <a:spcBef>
                <a:spcPct val="30000"/>
              </a:spcBef>
              <a:buFontTx/>
              <a:buNone/>
            </a:pPr>
            <a:r>
              <a:rPr lang="en-US" altLang="zh-CN" sz="2400" dirty="0"/>
              <a:t>        1.2.4 BCD</a:t>
            </a:r>
            <a:r>
              <a:rPr lang="zh-CN" altLang="en-US" sz="2400" dirty="0"/>
              <a:t>码</a:t>
            </a:r>
            <a:endParaRPr lang="en-US" altLang="zh-CN" sz="2400" dirty="0"/>
          </a:p>
          <a:p>
            <a:pPr eaLnBrk="1" hangingPunct="1">
              <a:spcBef>
                <a:spcPct val="30000"/>
              </a:spcBef>
              <a:buFontTx/>
              <a:buNone/>
            </a:pPr>
            <a:r>
              <a:rPr lang="en-US" altLang="zh-CN" sz="2400" dirty="0">
                <a:solidFill>
                  <a:srgbClr val="FF0000"/>
                </a:solidFill>
              </a:rPr>
              <a:t>        </a:t>
            </a:r>
            <a:r>
              <a:rPr lang="en-US" altLang="zh-CN" sz="2400" b="1" dirty="0">
                <a:solidFill>
                  <a:srgbClr val="FF0000"/>
                </a:solidFill>
              </a:rPr>
              <a:t>1.2.5 ASCII</a:t>
            </a:r>
            <a:r>
              <a:rPr lang="zh-CN" altLang="zh-CN" sz="2400" b="1" dirty="0">
                <a:solidFill>
                  <a:srgbClr val="FF0000"/>
                </a:solidFill>
              </a:rPr>
              <a:t>码</a:t>
            </a:r>
            <a:endParaRPr lang="zh-CN" altLang="en-US" sz="2400" b="1" dirty="0">
              <a:solidFill>
                <a:srgbClr val="FF0000"/>
              </a:solidFill>
            </a:endParaRPr>
          </a:p>
          <a:p>
            <a:pPr eaLnBrk="1" hangingPunct="1">
              <a:spcBef>
                <a:spcPct val="30000"/>
              </a:spcBef>
              <a:buFontTx/>
              <a:buNone/>
            </a:pPr>
            <a:r>
              <a:rPr lang="en-US" altLang="zh-CN" sz="2400" dirty="0"/>
              <a:t>        1.2.6</a:t>
            </a:r>
            <a:r>
              <a:rPr lang="zh-CN" altLang="zh-CN" sz="2400" dirty="0"/>
              <a:t>基本逻辑门电路</a:t>
            </a:r>
            <a:endParaRPr lang="en-US" altLang="zh-CN" sz="2400" dirty="0"/>
          </a:p>
          <a:p>
            <a:pPr eaLnBrk="1" hangingPunct="1">
              <a:spcBef>
                <a:spcPct val="30000"/>
              </a:spcBef>
              <a:buFontTx/>
              <a:buNone/>
            </a:pPr>
            <a:r>
              <a:rPr lang="en-US" altLang="zh-CN" dirty="0"/>
              <a:t>1.3 Proteus</a:t>
            </a:r>
            <a:r>
              <a:rPr lang="zh-CN" altLang="en-US" dirty="0"/>
              <a:t>应用简介</a:t>
            </a:r>
          </a:p>
        </p:txBody>
      </p:sp>
      <p:sp>
        <p:nvSpPr>
          <p:cNvPr id="97283" name="Rectangle 2">
            <a:extLst>
              <a:ext uri="{FF2B5EF4-FFF2-40B4-BE49-F238E27FC236}">
                <a16:creationId xmlns:a16="http://schemas.microsoft.com/office/drawing/2014/main" id="{9678E3C9-25D9-4F53-A4DC-5BC8FD09CF65}"/>
              </a:ext>
            </a:extLst>
          </p:cNvPr>
          <p:cNvSpPr>
            <a:spLocks noChangeArrowheads="1"/>
          </p:cNvSpPr>
          <p:nvPr/>
        </p:nvSpPr>
        <p:spPr bwMode="auto">
          <a:xfrm>
            <a:off x="6213475" y="385763"/>
            <a:ext cx="2614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t>第</a:t>
            </a:r>
            <a:r>
              <a:rPr lang="en-US" altLang="zh-CN" sz="1600"/>
              <a:t>1</a:t>
            </a:r>
            <a:r>
              <a:rPr lang="zh-CN" altLang="en-US" sz="1600"/>
              <a:t>章 单片机基础知识概述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mph" presetSubtype="0" fill="hold" nodeType="afterEffect">
                                  <p:stCondLst>
                                    <p:cond delay="0"/>
                                  </p:stCondLst>
                                  <p:childTnLst>
                                    <p:animScale>
                                      <p:cBhvr>
                                        <p:cTn id="6" dur="1000" fill="hold"/>
                                        <p:tgtEl>
                                          <p:spTgt spid="32774">
                                            <p:txEl>
                                              <p:pRg st="6" end="6"/>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zh-CN" altLang="en-US"/>
              <a:t>河北工业大学</a:t>
            </a:r>
            <a:endParaRPr lang="en-US" altLang="zh-CN"/>
          </a:p>
        </p:txBody>
      </p:sp>
      <p:pic>
        <p:nvPicPr>
          <p:cNvPr id="3" name="图片 2"/>
          <p:cNvPicPr>
            <a:picLocks noChangeAspect="1"/>
          </p:cNvPicPr>
          <p:nvPr/>
        </p:nvPicPr>
        <p:blipFill>
          <a:blip r:embed="rId2"/>
          <a:stretch>
            <a:fillRect/>
          </a:stretch>
        </p:blipFill>
        <p:spPr>
          <a:xfrm>
            <a:off x="683568" y="1124744"/>
            <a:ext cx="7744853" cy="4311480"/>
          </a:xfrm>
          <a:prstGeom prst="rect">
            <a:avLst/>
          </a:prstGeom>
        </p:spPr>
      </p:pic>
      <p:sp>
        <p:nvSpPr>
          <p:cNvPr id="4" name="矩形: 圆角 3"/>
          <p:cNvSpPr/>
          <p:nvPr/>
        </p:nvSpPr>
        <p:spPr bwMode="auto">
          <a:xfrm>
            <a:off x="1115616" y="1628800"/>
            <a:ext cx="6264696" cy="1656184"/>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5" name="矩形: 圆角 4"/>
          <p:cNvSpPr/>
          <p:nvPr/>
        </p:nvSpPr>
        <p:spPr bwMode="auto">
          <a:xfrm>
            <a:off x="899592" y="1421776"/>
            <a:ext cx="6912768" cy="2979333"/>
          </a:xfrm>
          <a:prstGeom prst="roundRect">
            <a:avLst/>
          </a:prstGeom>
          <a:noFill/>
          <a:ln w="38100" cap="flat" cmpd="sng" algn="ctr">
            <a:solidFill>
              <a:srgbClr val="CC00FF"/>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6" name="矩形: 圆角 5"/>
          <p:cNvSpPr/>
          <p:nvPr/>
        </p:nvSpPr>
        <p:spPr bwMode="auto">
          <a:xfrm>
            <a:off x="715579" y="1124744"/>
            <a:ext cx="7712842" cy="4311480"/>
          </a:xfrm>
          <a:prstGeom prst="round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6">
            <a:extLst>
              <a:ext uri="{FF2B5EF4-FFF2-40B4-BE49-F238E27FC236}">
                <a16:creationId xmlns:a16="http://schemas.microsoft.com/office/drawing/2014/main" id="{F2A5BD5C-0A63-4032-8BDE-C78E52E7706F}"/>
              </a:ext>
            </a:extLst>
          </p:cNvPr>
          <p:cNvSpPr>
            <a:spLocks noChangeAspect="1" noChangeArrowheads="1"/>
          </p:cNvSpPr>
          <p:nvPr/>
        </p:nvSpPr>
        <p:spPr bwMode="auto">
          <a:xfrm>
            <a:off x="805894" y="1126424"/>
            <a:ext cx="7715937" cy="86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lang="zh-CN" altLang="en-US" sz="2000" dirty="0"/>
              <a:t>字母和字符的二进制数表示</a:t>
            </a:r>
            <a:r>
              <a:rPr lang="en-US" altLang="zh-CN" sz="2000" dirty="0"/>
              <a:t>——</a:t>
            </a:r>
            <a:r>
              <a:rPr lang="en-US" altLang="zh-CN" sz="2000" dirty="0" err="1"/>
              <a:t>ASCⅡ</a:t>
            </a:r>
            <a:r>
              <a:rPr lang="zh-CN" altLang="en-US" sz="2000" dirty="0"/>
              <a:t>码</a:t>
            </a:r>
            <a:r>
              <a:rPr lang="en-US" altLang="zh-CN" sz="2000" dirty="0"/>
              <a:t>(</a:t>
            </a:r>
            <a:r>
              <a:rPr lang="en-US" altLang="zh-CN" sz="2000" dirty="0">
                <a:solidFill>
                  <a:srgbClr val="FF5050"/>
                </a:solidFill>
              </a:rPr>
              <a:t>A</a:t>
            </a:r>
            <a:r>
              <a:rPr lang="en-US" altLang="zh-CN" sz="2000" dirty="0"/>
              <a:t>merican </a:t>
            </a:r>
            <a:r>
              <a:rPr lang="en-US" altLang="zh-CN" sz="2000" dirty="0">
                <a:solidFill>
                  <a:srgbClr val="FF5050"/>
                </a:solidFill>
              </a:rPr>
              <a:t>S</a:t>
            </a:r>
            <a:r>
              <a:rPr lang="en-US" altLang="zh-CN" sz="2000" dirty="0"/>
              <a:t>tandard </a:t>
            </a:r>
            <a:r>
              <a:rPr lang="en-US" altLang="zh-CN" sz="2000" dirty="0">
                <a:solidFill>
                  <a:srgbClr val="FF5050"/>
                </a:solidFill>
              </a:rPr>
              <a:t>C</a:t>
            </a:r>
            <a:r>
              <a:rPr lang="en-US" altLang="zh-CN" sz="2000" dirty="0"/>
              <a:t>ode for </a:t>
            </a:r>
            <a:r>
              <a:rPr lang="en-US" altLang="zh-CN" sz="2000" dirty="0">
                <a:solidFill>
                  <a:srgbClr val="FF5050"/>
                </a:solidFill>
              </a:rPr>
              <a:t>I</a:t>
            </a:r>
            <a:r>
              <a:rPr lang="en-US" altLang="zh-CN" sz="2000" dirty="0"/>
              <a:t>nformation </a:t>
            </a:r>
            <a:r>
              <a:rPr lang="en-US" altLang="zh-CN" sz="2000" dirty="0">
                <a:solidFill>
                  <a:srgbClr val="FF5050"/>
                </a:solidFill>
              </a:rPr>
              <a:t>I</a:t>
            </a:r>
            <a:r>
              <a:rPr lang="en-US" altLang="zh-CN" sz="2000" dirty="0"/>
              <a:t>nterchange</a:t>
            </a:r>
            <a:r>
              <a:rPr lang="en-US" altLang="zh-CN" sz="2400" dirty="0"/>
              <a:t>——</a:t>
            </a:r>
            <a:r>
              <a:rPr lang="zh-CN" altLang="en-US" sz="2000" dirty="0"/>
              <a:t>美国国家信息交换标准字符码</a:t>
            </a:r>
            <a:r>
              <a:rPr lang="zh-CN" altLang="en-US" sz="2400" dirty="0"/>
              <a:t> </a:t>
            </a:r>
            <a:r>
              <a:rPr lang="en-US" altLang="zh-CN" sz="2400" dirty="0"/>
              <a:t>)</a:t>
            </a:r>
            <a:r>
              <a:rPr lang="zh-CN" altLang="en-US" sz="2400" dirty="0"/>
              <a:t>。</a:t>
            </a:r>
          </a:p>
        </p:txBody>
      </p:sp>
      <p:sp>
        <p:nvSpPr>
          <p:cNvPr id="99331" name="Rectangle 8">
            <a:extLst>
              <a:ext uri="{FF2B5EF4-FFF2-40B4-BE49-F238E27FC236}">
                <a16:creationId xmlns:a16="http://schemas.microsoft.com/office/drawing/2014/main" id="{4AE2D266-879B-4C71-8168-9445A0888A5A}"/>
              </a:ext>
            </a:extLst>
          </p:cNvPr>
          <p:cNvSpPr>
            <a:spLocks noChangeArrowheads="1"/>
          </p:cNvSpPr>
          <p:nvPr/>
        </p:nvSpPr>
        <p:spPr bwMode="auto">
          <a:xfrm>
            <a:off x="4851400" y="3042613"/>
            <a:ext cx="377442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t>它采用</a:t>
            </a:r>
            <a:r>
              <a:rPr lang="en-US" altLang="zh-CN" sz="2000" b="1" dirty="0">
                <a:solidFill>
                  <a:srgbClr val="FF3300"/>
                </a:solidFill>
              </a:rPr>
              <a:t>7</a:t>
            </a:r>
            <a:r>
              <a:rPr lang="zh-CN" altLang="en-US" sz="2000" b="1" dirty="0">
                <a:solidFill>
                  <a:srgbClr val="FF3300"/>
                </a:solidFill>
              </a:rPr>
              <a:t>位二进制编码</a:t>
            </a:r>
            <a:r>
              <a:rPr lang="zh-CN" altLang="en-US" sz="2000" dirty="0"/>
              <a:t>表示</a:t>
            </a:r>
            <a:r>
              <a:rPr lang="en-US" altLang="zh-CN" sz="2000" dirty="0"/>
              <a:t>128</a:t>
            </a:r>
            <a:r>
              <a:rPr lang="zh-CN" altLang="en-US" sz="2000" dirty="0"/>
              <a:t>个字符，其中包括数码</a:t>
            </a:r>
            <a:r>
              <a:rPr lang="en-US" altLang="zh-CN" sz="2000" dirty="0"/>
              <a:t>0</a:t>
            </a:r>
            <a:r>
              <a:rPr lang="zh-CN" altLang="en-US" sz="2000" dirty="0"/>
              <a:t>～</a:t>
            </a:r>
            <a:r>
              <a:rPr lang="en-US" altLang="zh-CN" sz="2000" dirty="0"/>
              <a:t>9</a:t>
            </a:r>
            <a:r>
              <a:rPr lang="zh-CN" altLang="en-US" sz="2000" dirty="0"/>
              <a:t>以及英文字母等可打印的字符。</a:t>
            </a:r>
          </a:p>
        </p:txBody>
      </p:sp>
      <p:sp>
        <p:nvSpPr>
          <p:cNvPr id="99332" name="Text Box 24">
            <a:extLst>
              <a:ext uri="{FF2B5EF4-FFF2-40B4-BE49-F238E27FC236}">
                <a16:creationId xmlns:a16="http://schemas.microsoft.com/office/drawing/2014/main" id="{D209D64A-CD7C-4B7F-9309-CE6D540EC736}"/>
              </a:ext>
            </a:extLst>
          </p:cNvPr>
          <p:cNvSpPr txBox="1">
            <a:spLocks noChangeArrowheads="1"/>
          </p:cNvSpPr>
          <p:nvPr/>
        </p:nvSpPr>
        <p:spPr bwMode="auto">
          <a:xfrm>
            <a:off x="4989513" y="2632075"/>
            <a:ext cx="11461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1800" b="1">
                <a:solidFill>
                  <a:srgbClr val="FF3300"/>
                </a:solidFill>
              </a:rPr>
              <a:t>高</a:t>
            </a:r>
            <a:r>
              <a:rPr lang="en-US" altLang="zh-CN" sz="1800" b="1">
                <a:solidFill>
                  <a:srgbClr val="FF3300"/>
                </a:solidFill>
              </a:rPr>
              <a:t>3</a:t>
            </a:r>
            <a:r>
              <a:rPr lang="zh-CN" altLang="en-US" sz="1800" b="1">
                <a:solidFill>
                  <a:srgbClr val="FF3300"/>
                </a:solidFill>
              </a:rPr>
              <a:t>位</a:t>
            </a:r>
          </a:p>
        </p:txBody>
      </p:sp>
      <p:grpSp>
        <p:nvGrpSpPr>
          <p:cNvPr id="99333" name="Group 47">
            <a:extLst>
              <a:ext uri="{FF2B5EF4-FFF2-40B4-BE49-F238E27FC236}">
                <a16:creationId xmlns:a16="http://schemas.microsoft.com/office/drawing/2014/main" id="{9F7E4051-34F2-4DFF-9C76-9F34CE7FD3E7}"/>
              </a:ext>
            </a:extLst>
          </p:cNvPr>
          <p:cNvGrpSpPr>
            <a:grpSpLocks/>
          </p:cNvGrpSpPr>
          <p:nvPr/>
        </p:nvGrpSpPr>
        <p:grpSpPr bwMode="auto">
          <a:xfrm>
            <a:off x="623888" y="2071688"/>
            <a:ext cx="4321175" cy="4200525"/>
            <a:chOff x="393" y="1487"/>
            <a:chExt cx="2722" cy="2646"/>
          </a:xfrm>
        </p:grpSpPr>
        <p:pic>
          <p:nvPicPr>
            <p:cNvPr id="99338" name="Picture 7">
              <a:extLst>
                <a:ext uri="{FF2B5EF4-FFF2-40B4-BE49-F238E27FC236}">
                  <a16:creationId xmlns:a16="http://schemas.microsoft.com/office/drawing/2014/main" id="{D46E10A8-4474-4A95-B760-472B59010C2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4685" t="19357" r="21739" b="25620"/>
            <a:stretch>
              <a:fillRect/>
            </a:stretch>
          </p:blipFill>
          <p:spPr bwMode="auto">
            <a:xfrm>
              <a:off x="393" y="1678"/>
              <a:ext cx="2593" cy="2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9" name="AutoShape 26">
              <a:extLst>
                <a:ext uri="{FF2B5EF4-FFF2-40B4-BE49-F238E27FC236}">
                  <a16:creationId xmlns:a16="http://schemas.microsoft.com/office/drawing/2014/main" id="{E8C5D07F-E44D-44D4-8B4C-414156DDF804}"/>
                </a:ext>
              </a:extLst>
            </p:cNvPr>
            <p:cNvSpPr>
              <a:spLocks/>
            </p:cNvSpPr>
            <p:nvPr/>
          </p:nvSpPr>
          <p:spPr bwMode="auto">
            <a:xfrm>
              <a:off x="2997" y="1862"/>
              <a:ext cx="118" cy="202"/>
            </a:xfrm>
            <a:prstGeom prst="rightBrace">
              <a:avLst>
                <a:gd name="adj1" fmla="val 14266"/>
                <a:gd name="adj2" fmla="val 50000"/>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99340" name="AutoShape 27">
              <a:extLst>
                <a:ext uri="{FF2B5EF4-FFF2-40B4-BE49-F238E27FC236}">
                  <a16:creationId xmlns:a16="http://schemas.microsoft.com/office/drawing/2014/main" id="{6F88FD55-4E53-4386-8796-E5DFC15876A5}"/>
                </a:ext>
              </a:extLst>
            </p:cNvPr>
            <p:cNvSpPr>
              <a:spLocks/>
            </p:cNvSpPr>
            <p:nvPr/>
          </p:nvSpPr>
          <p:spPr bwMode="auto">
            <a:xfrm rot="-5400000">
              <a:off x="795" y="1504"/>
              <a:ext cx="146" cy="537"/>
            </a:xfrm>
            <a:prstGeom prst="rightBrace">
              <a:avLst>
                <a:gd name="adj1" fmla="val 30651"/>
                <a:gd name="adj2" fmla="val 50000"/>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99341" name="Text Box 28">
              <a:extLst>
                <a:ext uri="{FF2B5EF4-FFF2-40B4-BE49-F238E27FC236}">
                  <a16:creationId xmlns:a16="http://schemas.microsoft.com/office/drawing/2014/main" id="{D488F41F-3916-4D30-A646-835E67691A8A}"/>
                </a:ext>
              </a:extLst>
            </p:cNvPr>
            <p:cNvSpPr txBox="1">
              <a:spLocks noChangeArrowheads="1"/>
            </p:cNvSpPr>
            <p:nvPr/>
          </p:nvSpPr>
          <p:spPr bwMode="auto">
            <a:xfrm>
              <a:off x="620" y="1487"/>
              <a:ext cx="72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1800" b="1">
                  <a:solidFill>
                    <a:srgbClr val="FF3300"/>
                  </a:solidFill>
                </a:rPr>
                <a:t>低</a:t>
              </a:r>
              <a:r>
                <a:rPr lang="en-US" altLang="zh-CN" sz="1800" b="1">
                  <a:solidFill>
                    <a:srgbClr val="FF3300"/>
                  </a:solidFill>
                </a:rPr>
                <a:t>4</a:t>
              </a:r>
              <a:r>
                <a:rPr lang="zh-CN" altLang="en-US" sz="1800" b="1">
                  <a:solidFill>
                    <a:srgbClr val="FF3300"/>
                  </a:solidFill>
                </a:rPr>
                <a:t>位</a:t>
              </a:r>
            </a:p>
          </p:txBody>
        </p:sp>
      </p:grpSp>
      <p:sp>
        <p:nvSpPr>
          <p:cNvPr id="19467" name="Text Box 11">
            <a:extLst>
              <a:ext uri="{FF2B5EF4-FFF2-40B4-BE49-F238E27FC236}">
                <a16:creationId xmlns:a16="http://schemas.microsoft.com/office/drawing/2014/main" id="{5A972808-2C7E-4023-961A-88C6015AB5B4}"/>
              </a:ext>
            </a:extLst>
          </p:cNvPr>
          <p:cNvSpPr txBox="1">
            <a:spLocks noChangeArrowheads="1"/>
          </p:cNvSpPr>
          <p:nvPr/>
        </p:nvSpPr>
        <p:spPr bwMode="auto">
          <a:xfrm>
            <a:off x="4926013" y="5627688"/>
            <a:ext cx="3854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t>‘0’</a:t>
            </a:r>
            <a:r>
              <a:rPr lang="zh-CN" altLang="en-US" sz="2400" dirty="0"/>
              <a:t>～</a:t>
            </a:r>
            <a:r>
              <a:rPr lang="en-US" altLang="zh-CN" sz="2400" dirty="0"/>
              <a:t>‘9’ → 30H </a:t>
            </a:r>
            <a:r>
              <a:rPr lang="zh-CN" altLang="en-US" sz="2400" dirty="0"/>
              <a:t>～</a:t>
            </a:r>
            <a:r>
              <a:rPr lang="en-US" altLang="zh-CN" sz="2400" dirty="0"/>
              <a:t> 39H</a:t>
            </a:r>
          </a:p>
        </p:txBody>
      </p:sp>
      <p:sp>
        <p:nvSpPr>
          <p:cNvPr id="19465" name="Text Box 9">
            <a:extLst>
              <a:ext uri="{FF2B5EF4-FFF2-40B4-BE49-F238E27FC236}">
                <a16:creationId xmlns:a16="http://schemas.microsoft.com/office/drawing/2014/main" id="{D9701433-7C8C-4B80-BCDA-8A84D7A4BB89}"/>
              </a:ext>
            </a:extLst>
          </p:cNvPr>
          <p:cNvSpPr txBox="1">
            <a:spLocks noChangeArrowheads="1"/>
          </p:cNvSpPr>
          <p:nvPr/>
        </p:nvSpPr>
        <p:spPr bwMode="auto">
          <a:xfrm>
            <a:off x="4933950" y="5153025"/>
            <a:ext cx="3854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t>‘A’ →100 0001B →41H</a:t>
            </a:r>
          </a:p>
        </p:txBody>
      </p:sp>
      <p:sp>
        <p:nvSpPr>
          <p:cNvPr id="19466" name="Rectangle 10">
            <a:extLst>
              <a:ext uri="{FF2B5EF4-FFF2-40B4-BE49-F238E27FC236}">
                <a16:creationId xmlns:a16="http://schemas.microsoft.com/office/drawing/2014/main" id="{22D86942-442A-4AC3-8AEA-4FBE15138294}"/>
              </a:ext>
            </a:extLst>
          </p:cNvPr>
          <p:cNvSpPr>
            <a:spLocks noChangeArrowheads="1"/>
          </p:cNvSpPr>
          <p:nvPr/>
        </p:nvSpPr>
        <p:spPr bwMode="auto">
          <a:xfrm>
            <a:off x="4926013" y="4675921"/>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t>例如：</a:t>
            </a:r>
          </a:p>
        </p:txBody>
      </p:sp>
      <p:sp>
        <p:nvSpPr>
          <p:cNvPr id="99337" name="Rectangle 2">
            <a:extLst>
              <a:ext uri="{FF2B5EF4-FFF2-40B4-BE49-F238E27FC236}">
                <a16:creationId xmlns:a16="http://schemas.microsoft.com/office/drawing/2014/main" id="{9DE1560C-3EEC-4CAE-B76F-83F04A9FCEE3}"/>
              </a:ext>
            </a:extLst>
          </p:cNvPr>
          <p:cNvSpPr>
            <a:spLocks noChangeArrowheads="1"/>
          </p:cNvSpPr>
          <p:nvPr/>
        </p:nvSpPr>
        <p:spPr bwMode="auto">
          <a:xfrm>
            <a:off x="6213475" y="385763"/>
            <a:ext cx="2614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t>第</a:t>
            </a:r>
            <a:r>
              <a:rPr lang="en-US" altLang="zh-CN" sz="1600"/>
              <a:t>1</a:t>
            </a:r>
            <a:r>
              <a:rPr lang="zh-CN" altLang="en-US" sz="1600"/>
              <a:t>章 单片机基础知识概述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Text Box 6">
            <a:extLst>
              <a:ext uri="{FF2B5EF4-FFF2-40B4-BE49-F238E27FC236}">
                <a16:creationId xmlns:a16="http://schemas.microsoft.com/office/drawing/2014/main" id="{F11CF45B-AB56-470B-9C59-52A229F2A364}"/>
              </a:ext>
            </a:extLst>
          </p:cNvPr>
          <p:cNvSpPr txBox="1">
            <a:spLocks noChangeArrowheads="1"/>
          </p:cNvSpPr>
          <p:nvPr/>
        </p:nvSpPr>
        <p:spPr bwMode="auto">
          <a:xfrm>
            <a:off x="1628775" y="1295400"/>
            <a:ext cx="6162675" cy="490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30000"/>
              </a:spcBef>
              <a:buFontTx/>
              <a:buNone/>
            </a:pPr>
            <a:r>
              <a:rPr lang="en-US" altLang="zh-CN" dirty="0"/>
              <a:t>1.1 </a:t>
            </a:r>
            <a:r>
              <a:rPr lang="zh-CN" altLang="en-US" dirty="0"/>
              <a:t>单片机概述</a:t>
            </a:r>
            <a:endParaRPr lang="en-US" altLang="zh-CN" dirty="0"/>
          </a:p>
          <a:p>
            <a:pPr eaLnBrk="1" hangingPunct="1">
              <a:spcBef>
                <a:spcPct val="30000"/>
              </a:spcBef>
              <a:buFontTx/>
              <a:buNone/>
            </a:pPr>
            <a:r>
              <a:rPr lang="en-US" altLang="zh-CN" b="1" dirty="0">
                <a:solidFill>
                  <a:srgbClr val="FF0000"/>
                </a:solidFill>
              </a:rPr>
              <a:t>1.2 </a:t>
            </a:r>
            <a:r>
              <a:rPr lang="zh-CN" altLang="en-US" b="1" dirty="0">
                <a:solidFill>
                  <a:srgbClr val="FF0000"/>
                </a:solidFill>
              </a:rPr>
              <a:t>单片机学习的预备知识</a:t>
            </a:r>
            <a:endParaRPr lang="en-US" altLang="zh-CN" b="1" dirty="0">
              <a:solidFill>
                <a:srgbClr val="FF0000"/>
              </a:solidFill>
            </a:endParaRPr>
          </a:p>
          <a:p>
            <a:pPr eaLnBrk="1" hangingPunct="1">
              <a:spcBef>
                <a:spcPct val="30000"/>
              </a:spcBef>
              <a:buFontTx/>
              <a:buNone/>
            </a:pPr>
            <a:r>
              <a:rPr lang="en-US" altLang="zh-CN" sz="2400" dirty="0"/>
              <a:t>        1.2.1</a:t>
            </a:r>
            <a:r>
              <a:rPr lang="zh-CN" altLang="zh-CN" sz="2400" dirty="0"/>
              <a:t>数制及其转换</a:t>
            </a:r>
            <a:endParaRPr lang="zh-CN" altLang="en-US" sz="2400" dirty="0"/>
          </a:p>
          <a:p>
            <a:pPr eaLnBrk="1" hangingPunct="1">
              <a:spcBef>
                <a:spcPct val="30000"/>
              </a:spcBef>
              <a:buFontTx/>
              <a:buNone/>
            </a:pPr>
            <a:r>
              <a:rPr lang="en-US" altLang="zh-CN" sz="2400" dirty="0"/>
              <a:t>        1.2.2</a:t>
            </a:r>
            <a:r>
              <a:rPr lang="zh-CN" altLang="zh-CN" sz="2400" dirty="0"/>
              <a:t>有符号数的表示方法</a:t>
            </a:r>
            <a:endParaRPr lang="en-US" altLang="zh-CN" sz="2400" dirty="0"/>
          </a:p>
          <a:p>
            <a:pPr eaLnBrk="1" hangingPunct="1">
              <a:spcBef>
                <a:spcPct val="30000"/>
              </a:spcBef>
              <a:buFontTx/>
              <a:buNone/>
            </a:pPr>
            <a:r>
              <a:rPr lang="en-US" altLang="zh-CN" sz="2400" dirty="0"/>
              <a:t>        1.2.3 </a:t>
            </a:r>
            <a:r>
              <a:rPr lang="zh-CN" altLang="en-US" sz="2400" dirty="0"/>
              <a:t>位、字节和字</a:t>
            </a:r>
          </a:p>
          <a:p>
            <a:pPr eaLnBrk="1" hangingPunct="1">
              <a:spcBef>
                <a:spcPct val="30000"/>
              </a:spcBef>
              <a:buFontTx/>
              <a:buNone/>
            </a:pPr>
            <a:r>
              <a:rPr lang="en-US" altLang="zh-CN" sz="2400" dirty="0"/>
              <a:t>        1.2.4 BCD</a:t>
            </a:r>
            <a:r>
              <a:rPr lang="zh-CN" altLang="en-US" sz="2400" dirty="0"/>
              <a:t>码</a:t>
            </a:r>
            <a:endParaRPr lang="en-US" altLang="zh-CN" sz="2400" dirty="0"/>
          </a:p>
          <a:p>
            <a:pPr eaLnBrk="1" hangingPunct="1">
              <a:spcBef>
                <a:spcPct val="30000"/>
              </a:spcBef>
              <a:buFontTx/>
              <a:buNone/>
            </a:pPr>
            <a:r>
              <a:rPr lang="en-US" altLang="zh-CN" sz="2400" dirty="0"/>
              <a:t>        1.2.5 ASCII</a:t>
            </a:r>
            <a:r>
              <a:rPr lang="zh-CN" altLang="zh-CN" sz="2400" dirty="0"/>
              <a:t>码</a:t>
            </a:r>
            <a:endParaRPr lang="zh-CN" altLang="en-US" sz="2400" dirty="0"/>
          </a:p>
          <a:p>
            <a:pPr eaLnBrk="1" hangingPunct="1">
              <a:spcBef>
                <a:spcPct val="30000"/>
              </a:spcBef>
              <a:buFontTx/>
              <a:buNone/>
            </a:pPr>
            <a:r>
              <a:rPr lang="en-US" altLang="zh-CN" sz="2400" dirty="0">
                <a:solidFill>
                  <a:srgbClr val="FF0000"/>
                </a:solidFill>
              </a:rPr>
              <a:t>        </a:t>
            </a:r>
            <a:r>
              <a:rPr lang="en-US" altLang="zh-CN" sz="2400" b="1" dirty="0">
                <a:solidFill>
                  <a:srgbClr val="FF0000"/>
                </a:solidFill>
              </a:rPr>
              <a:t>1.2.6</a:t>
            </a:r>
            <a:r>
              <a:rPr lang="zh-CN" altLang="zh-CN" sz="2400" b="1" dirty="0">
                <a:solidFill>
                  <a:srgbClr val="FF0000"/>
                </a:solidFill>
              </a:rPr>
              <a:t>基本逻辑门电路</a:t>
            </a:r>
            <a:endParaRPr lang="en-US" altLang="zh-CN" sz="2400" b="1" dirty="0">
              <a:solidFill>
                <a:srgbClr val="FF0000"/>
              </a:solidFill>
            </a:endParaRPr>
          </a:p>
          <a:p>
            <a:pPr eaLnBrk="1" hangingPunct="1">
              <a:spcBef>
                <a:spcPct val="30000"/>
              </a:spcBef>
              <a:buFontTx/>
              <a:buNone/>
            </a:pPr>
            <a:r>
              <a:rPr lang="en-US" altLang="zh-CN" dirty="0"/>
              <a:t>1.3 Proteus</a:t>
            </a:r>
            <a:r>
              <a:rPr lang="zh-CN" altLang="en-US" dirty="0"/>
              <a:t>应用简介</a:t>
            </a:r>
          </a:p>
        </p:txBody>
      </p:sp>
      <p:sp>
        <p:nvSpPr>
          <p:cNvPr id="101379" name="Rectangle 2">
            <a:extLst>
              <a:ext uri="{FF2B5EF4-FFF2-40B4-BE49-F238E27FC236}">
                <a16:creationId xmlns:a16="http://schemas.microsoft.com/office/drawing/2014/main" id="{4561088F-D8D7-44F1-A8D5-A48708F19F03}"/>
              </a:ext>
            </a:extLst>
          </p:cNvPr>
          <p:cNvSpPr>
            <a:spLocks noChangeArrowheads="1"/>
          </p:cNvSpPr>
          <p:nvPr/>
        </p:nvSpPr>
        <p:spPr bwMode="auto">
          <a:xfrm>
            <a:off x="6213475" y="385763"/>
            <a:ext cx="2614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t>第</a:t>
            </a:r>
            <a:r>
              <a:rPr lang="en-US" altLang="zh-CN" sz="1600"/>
              <a:t>1</a:t>
            </a:r>
            <a:r>
              <a:rPr lang="zh-CN" altLang="en-US" sz="1600"/>
              <a:t>章 单片机基础知识概述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mph" presetSubtype="0" fill="hold" nodeType="afterEffect">
                                  <p:stCondLst>
                                    <p:cond delay="0"/>
                                  </p:stCondLst>
                                  <p:childTnLst>
                                    <p:animScale>
                                      <p:cBhvr>
                                        <p:cTn id="6" dur="1000" fill="hold"/>
                                        <p:tgtEl>
                                          <p:spTgt spid="32774">
                                            <p:txEl>
                                              <p:pRg st="7" end="7"/>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163">
            <a:extLst>
              <a:ext uri="{FF2B5EF4-FFF2-40B4-BE49-F238E27FC236}">
                <a16:creationId xmlns:a16="http://schemas.microsoft.com/office/drawing/2014/main" id="{293E43B9-B659-45FE-A673-9275AFD9A358}"/>
              </a:ext>
            </a:extLst>
          </p:cNvPr>
          <p:cNvSpPr txBox="1">
            <a:spLocks noChangeArrowheads="1"/>
          </p:cNvSpPr>
          <p:nvPr/>
        </p:nvSpPr>
        <p:spPr bwMode="auto">
          <a:xfrm>
            <a:off x="550863" y="1317625"/>
            <a:ext cx="8213725" cy="224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spcBef>
                <a:spcPct val="50000"/>
              </a:spcBef>
              <a:buFontTx/>
              <a:buNone/>
            </a:pPr>
            <a:r>
              <a:rPr lang="zh-CN" altLang="en-US" sz="2400"/>
              <a:t>数字计算机靠</a:t>
            </a:r>
            <a:r>
              <a:rPr lang="zh-CN" altLang="en-US" sz="2400" b="1">
                <a:solidFill>
                  <a:srgbClr val="FF3300"/>
                </a:solidFill>
              </a:rPr>
              <a:t>基本逻辑门电路</a:t>
            </a:r>
            <a:r>
              <a:rPr lang="zh-CN" altLang="en-US" sz="2400"/>
              <a:t>实现二进制数的运算，其中高电平和低电平分别代表</a:t>
            </a:r>
            <a:r>
              <a:rPr lang="en-US" altLang="zh-CN" sz="2400"/>
              <a:t>1</a:t>
            </a:r>
            <a:r>
              <a:rPr lang="zh-CN" altLang="en-US" sz="2400"/>
              <a:t>和</a:t>
            </a:r>
            <a:r>
              <a:rPr lang="en-US" altLang="zh-CN" sz="2400"/>
              <a:t>0</a:t>
            </a:r>
            <a:r>
              <a:rPr lang="zh-CN" altLang="en-US" sz="2400"/>
              <a:t>。</a:t>
            </a:r>
          </a:p>
          <a:p>
            <a:pPr eaLnBrk="1" hangingPunct="1">
              <a:lnSpc>
                <a:spcPct val="135000"/>
              </a:lnSpc>
              <a:spcBef>
                <a:spcPct val="50000"/>
              </a:spcBef>
              <a:buFontTx/>
              <a:buNone/>
            </a:pPr>
            <a:r>
              <a:rPr lang="zh-CN" altLang="en-US" sz="2400"/>
              <a:t>单片机原理分析中需要用到一些基本</a:t>
            </a:r>
            <a:r>
              <a:rPr lang="zh-CN" altLang="en-US" sz="2400" b="1">
                <a:solidFill>
                  <a:srgbClr val="FF3300"/>
                </a:solidFill>
              </a:rPr>
              <a:t>逻辑门电路</a:t>
            </a:r>
            <a:r>
              <a:rPr lang="zh-CN" altLang="en-US" sz="2400"/>
              <a:t>、</a:t>
            </a:r>
            <a:r>
              <a:rPr lang="zh-CN" altLang="en-US" sz="2400" b="1">
                <a:solidFill>
                  <a:srgbClr val="FF3300"/>
                </a:solidFill>
              </a:rPr>
              <a:t>逻辑关系</a:t>
            </a:r>
            <a:r>
              <a:rPr lang="zh-CN" altLang="en-US" sz="2400"/>
              <a:t>和</a:t>
            </a:r>
            <a:r>
              <a:rPr lang="zh-CN" altLang="en-US" sz="2400" b="1">
                <a:solidFill>
                  <a:srgbClr val="FF3300"/>
                </a:solidFill>
              </a:rPr>
              <a:t>逻辑符号</a:t>
            </a:r>
            <a:r>
              <a:rPr lang="zh-CN" altLang="en-US" sz="2400"/>
              <a:t> 。</a:t>
            </a:r>
          </a:p>
        </p:txBody>
      </p:sp>
      <p:sp>
        <p:nvSpPr>
          <p:cNvPr id="103427" name="Rectangle 165">
            <a:extLst>
              <a:ext uri="{FF2B5EF4-FFF2-40B4-BE49-F238E27FC236}">
                <a16:creationId xmlns:a16="http://schemas.microsoft.com/office/drawing/2014/main" id="{5825CFA0-E36B-4BCA-AB33-869A87F3D8A0}"/>
              </a:ext>
            </a:extLst>
          </p:cNvPr>
          <p:cNvSpPr>
            <a:spLocks noChangeArrowheads="1"/>
          </p:cNvSpPr>
          <p:nvPr/>
        </p:nvSpPr>
        <p:spPr bwMode="auto">
          <a:xfrm>
            <a:off x="1108075" y="3582988"/>
            <a:ext cx="399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t>4</a:t>
            </a:r>
            <a:r>
              <a:rPr lang="zh-CN" altLang="en-US" sz="2400"/>
              <a:t>种最基本的逻辑关系如下：</a:t>
            </a:r>
          </a:p>
        </p:txBody>
      </p:sp>
      <p:sp>
        <p:nvSpPr>
          <p:cNvPr id="103428" name="Rectangle 165">
            <a:extLst>
              <a:ext uri="{FF2B5EF4-FFF2-40B4-BE49-F238E27FC236}">
                <a16:creationId xmlns:a16="http://schemas.microsoft.com/office/drawing/2014/main" id="{5E388768-6BCD-49AC-8980-7C21CB99D371}"/>
              </a:ext>
            </a:extLst>
          </p:cNvPr>
          <p:cNvSpPr>
            <a:spLocks noChangeArrowheads="1"/>
          </p:cNvSpPr>
          <p:nvPr/>
        </p:nvSpPr>
        <p:spPr bwMode="auto">
          <a:xfrm>
            <a:off x="1016000" y="4138613"/>
            <a:ext cx="6775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a:solidFill>
                  <a:srgbClr val="FF3300"/>
                </a:solidFill>
              </a:rPr>
              <a:t>与</a:t>
            </a:r>
            <a:r>
              <a:rPr lang="zh-CN" altLang="en-US"/>
              <a:t>逻辑、</a:t>
            </a:r>
            <a:r>
              <a:rPr lang="zh-CN" altLang="en-US">
                <a:solidFill>
                  <a:srgbClr val="FF3300"/>
                </a:solidFill>
              </a:rPr>
              <a:t>或</a:t>
            </a:r>
            <a:r>
              <a:rPr lang="zh-CN" altLang="en-US"/>
              <a:t>逻辑、</a:t>
            </a:r>
            <a:r>
              <a:rPr lang="zh-CN" altLang="en-US">
                <a:solidFill>
                  <a:srgbClr val="FF3300"/>
                </a:solidFill>
              </a:rPr>
              <a:t>非</a:t>
            </a:r>
            <a:r>
              <a:rPr lang="zh-CN" altLang="en-US"/>
              <a:t>逻辑、</a:t>
            </a:r>
            <a:r>
              <a:rPr lang="zh-CN" altLang="en-US">
                <a:solidFill>
                  <a:srgbClr val="FF3300"/>
                </a:solidFill>
              </a:rPr>
              <a:t>与非</a:t>
            </a:r>
            <a:r>
              <a:rPr lang="zh-CN" altLang="en-US"/>
              <a:t>逻辑</a:t>
            </a:r>
            <a:r>
              <a:rPr lang="zh-CN" altLang="en-US" sz="2800"/>
              <a:t> </a:t>
            </a:r>
          </a:p>
        </p:txBody>
      </p:sp>
      <p:sp>
        <p:nvSpPr>
          <p:cNvPr id="103429" name="Rectangle 2">
            <a:extLst>
              <a:ext uri="{FF2B5EF4-FFF2-40B4-BE49-F238E27FC236}">
                <a16:creationId xmlns:a16="http://schemas.microsoft.com/office/drawing/2014/main" id="{B7059168-CD75-4DF6-9A7D-1681CFB0C23C}"/>
              </a:ext>
            </a:extLst>
          </p:cNvPr>
          <p:cNvSpPr>
            <a:spLocks noChangeArrowheads="1"/>
          </p:cNvSpPr>
          <p:nvPr/>
        </p:nvSpPr>
        <p:spPr bwMode="auto">
          <a:xfrm>
            <a:off x="6213475" y="385763"/>
            <a:ext cx="2614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t>第</a:t>
            </a:r>
            <a:r>
              <a:rPr lang="en-US" altLang="zh-CN" sz="1600"/>
              <a:t>1</a:t>
            </a:r>
            <a:r>
              <a:rPr lang="zh-CN" altLang="en-US" sz="1600"/>
              <a:t>章 单片机基础知识概述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4">
            <a:extLst>
              <a:ext uri="{FF2B5EF4-FFF2-40B4-BE49-F238E27FC236}">
                <a16:creationId xmlns:a16="http://schemas.microsoft.com/office/drawing/2014/main" id="{F629E8F1-83EB-4D76-A33B-AAFAB84D22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871" t="12357" r="17390" b="4228"/>
          <a:stretch>
            <a:fillRect/>
          </a:stretch>
        </p:blipFill>
        <p:spPr bwMode="auto">
          <a:xfrm>
            <a:off x="1219994" y="0"/>
            <a:ext cx="670401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Text Box 6">
            <a:extLst>
              <a:ext uri="{FF2B5EF4-FFF2-40B4-BE49-F238E27FC236}">
                <a16:creationId xmlns:a16="http://schemas.microsoft.com/office/drawing/2014/main" id="{45F94EC3-0371-4C87-A360-62BA2480FE78}"/>
              </a:ext>
            </a:extLst>
          </p:cNvPr>
          <p:cNvSpPr txBox="1">
            <a:spLocks noChangeArrowheads="1"/>
          </p:cNvSpPr>
          <p:nvPr/>
        </p:nvSpPr>
        <p:spPr bwMode="auto">
          <a:xfrm>
            <a:off x="1862138" y="1509713"/>
            <a:ext cx="6162675"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30000"/>
              </a:spcBef>
              <a:buFontTx/>
              <a:buNone/>
            </a:pPr>
            <a:r>
              <a:rPr lang="en-US" altLang="zh-CN" dirty="0"/>
              <a:t>1.1 </a:t>
            </a:r>
            <a:r>
              <a:rPr lang="zh-CN" altLang="en-US" dirty="0"/>
              <a:t>单片机概述</a:t>
            </a:r>
            <a:endParaRPr lang="en-US" altLang="zh-CN" dirty="0"/>
          </a:p>
          <a:p>
            <a:pPr eaLnBrk="1" hangingPunct="1">
              <a:spcBef>
                <a:spcPct val="30000"/>
              </a:spcBef>
              <a:buFontTx/>
              <a:buNone/>
            </a:pPr>
            <a:r>
              <a:rPr lang="en-US" altLang="zh-CN" dirty="0"/>
              <a:t>1.2 </a:t>
            </a:r>
            <a:r>
              <a:rPr lang="zh-CN" altLang="en-US" dirty="0"/>
              <a:t>单片机学习的预备知识</a:t>
            </a:r>
            <a:endParaRPr lang="en-US" altLang="zh-CN" dirty="0"/>
          </a:p>
          <a:p>
            <a:pPr eaLnBrk="1" hangingPunct="1">
              <a:spcBef>
                <a:spcPct val="30000"/>
              </a:spcBef>
              <a:buFontTx/>
              <a:buNone/>
            </a:pPr>
            <a:r>
              <a:rPr lang="en-US" altLang="zh-CN" b="1" dirty="0">
                <a:solidFill>
                  <a:srgbClr val="FF0000"/>
                </a:solidFill>
              </a:rPr>
              <a:t>1.3 Proteus</a:t>
            </a:r>
            <a:r>
              <a:rPr lang="zh-CN" altLang="en-US" b="1" dirty="0">
                <a:solidFill>
                  <a:srgbClr val="FF0000"/>
                </a:solidFill>
              </a:rPr>
              <a:t>应用简介</a:t>
            </a:r>
            <a:endParaRPr lang="en-US" altLang="zh-CN" b="1" dirty="0">
              <a:solidFill>
                <a:srgbClr val="FF0000"/>
              </a:solidFill>
            </a:endParaRPr>
          </a:p>
        </p:txBody>
      </p:sp>
      <p:sp>
        <p:nvSpPr>
          <p:cNvPr id="107523" name="Rectangle 2">
            <a:extLst>
              <a:ext uri="{FF2B5EF4-FFF2-40B4-BE49-F238E27FC236}">
                <a16:creationId xmlns:a16="http://schemas.microsoft.com/office/drawing/2014/main" id="{99FEB1BC-B28D-4F2F-B03C-474710BB58D3}"/>
              </a:ext>
            </a:extLst>
          </p:cNvPr>
          <p:cNvSpPr>
            <a:spLocks noChangeArrowheads="1"/>
          </p:cNvSpPr>
          <p:nvPr/>
        </p:nvSpPr>
        <p:spPr bwMode="auto">
          <a:xfrm>
            <a:off x="6213475" y="385763"/>
            <a:ext cx="2614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t>第</a:t>
            </a:r>
            <a:r>
              <a:rPr lang="en-US" altLang="zh-CN" sz="1600"/>
              <a:t>1</a:t>
            </a:r>
            <a:r>
              <a:rPr lang="zh-CN" altLang="en-US" sz="1600"/>
              <a:t>章 单片机基础知识概述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zh-CN" altLang="en-US"/>
              <a:t>河北工业大学</a:t>
            </a:r>
            <a:endParaRPr lang="en-US" altLang="zh-CN"/>
          </a:p>
        </p:txBody>
      </p:sp>
      <p:sp>
        <p:nvSpPr>
          <p:cNvPr id="3" name="文本框 2"/>
          <p:cNvSpPr txBox="1">
            <a:spLocks noChangeArrowheads="1"/>
          </p:cNvSpPr>
          <p:nvPr/>
        </p:nvSpPr>
        <p:spPr bwMode="auto">
          <a:xfrm>
            <a:off x="251520" y="89064"/>
            <a:ext cx="864096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Times New Roman" panose="02020603050405020304" pitchFamily="18" charset="0"/>
              </a:defRPr>
            </a:lvl1pPr>
            <a:lvl2pPr marL="742950" indent="-285750">
              <a:buFont typeface="Arial" panose="020B0604020202020204" pitchFamily="34" charset="0"/>
              <a:defRPr>
                <a:solidFill>
                  <a:schemeClr val="tx1"/>
                </a:solidFill>
                <a:latin typeface="Times New Roman" panose="02020603050405020304" pitchFamily="18" charset="0"/>
              </a:defRPr>
            </a:lvl2pPr>
            <a:lvl3pPr marL="1143000" indent="-228600">
              <a:buFont typeface="Arial" panose="020B0604020202020204" pitchFamily="34" charset="0"/>
              <a:defRPr>
                <a:solidFill>
                  <a:schemeClr val="tx1"/>
                </a:solidFill>
                <a:latin typeface="Times New Roman" panose="02020603050405020304" pitchFamily="18" charset="0"/>
              </a:defRPr>
            </a:lvl3pPr>
            <a:lvl4pPr marL="1600200" indent="-228600">
              <a:buFont typeface="Arial" panose="020B0604020202020204" pitchFamily="34" charset="0"/>
              <a:defRPr>
                <a:solidFill>
                  <a:schemeClr val="tx1"/>
                </a:solidFill>
                <a:latin typeface="Times New Roman" panose="02020603050405020304" pitchFamily="18" charset="0"/>
              </a:defRPr>
            </a:lvl4pPr>
            <a:lvl5pPr marL="2057400" indent="-228600">
              <a:buFont typeface="Arial" panose="020B0604020202020204" pitchFamily="34" charse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ctr"/>
            <a:r>
              <a:rPr lang="zh-CN" altLang="en-US" sz="4800" b="1" dirty="0">
                <a:solidFill>
                  <a:srgbClr val="C00000"/>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单片机的开发工具</a:t>
            </a:r>
            <a:r>
              <a:rPr lang="en-US" altLang="zh-CN" sz="4800" b="1" dirty="0">
                <a:solidFill>
                  <a:srgbClr val="C00000"/>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a:t>
            </a:r>
            <a:r>
              <a:rPr lang="en-US" altLang="zh-CN" sz="32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Keil</a:t>
            </a:r>
            <a:r>
              <a:rPr lang="zh-CN" altLang="en-US" sz="32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和</a:t>
            </a:r>
            <a:r>
              <a:rPr lang="en-US" altLang="zh-CN" sz="32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Proteus</a:t>
            </a:r>
            <a:endParaRPr lang="zh-CN" altLang="en-US" sz="32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
        <p:nvSpPr>
          <p:cNvPr id="4" name="文本框 3"/>
          <p:cNvSpPr txBox="1"/>
          <p:nvPr/>
        </p:nvSpPr>
        <p:spPr>
          <a:xfrm>
            <a:off x="539552" y="1196752"/>
            <a:ext cx="8208912" cy="523220"/>
          </a:xfrm>
          <a:prstGeom prst="rect">
            <a:avLst/>
          </a:prstGeom>
          <a:noFill/>
        </p:spPr>
        <p:txBody>
          <a:bodyPr wrap="square" rtlCol="0">
            <a:spAutoFit/>
          </a:bodyPr>
          <a:lstStyle/>
          <a:p>
            <a:r>
              <a:rPr lang="en-US" altLang="zh-CN" sz="2800" b="1" dirty="0">
                <a:effectLst>
                  <a:outerShdw blurRad="38100" dist="38100" dir="2700000" algn="tl">
                    <a:srgbClr val="000000">
                      <a:alpha val="43137"/>
                    </a:srgbClr>
                  </a:outerShdw>
                </a:effectLst>
              </a:rPr>
              <a:t>    Proteus</a:t>
            </a:r>
            <a:r>
              <a:rPr lang="zh-CN" altLang="en-US" sz="2800" b="1" dirty="0">
                <a:effectLst>
                  <a:outerShdw blurRad="38100" dist="38100" dir="2700000" algn="tl">
                    <a:srgbClr val="000000">
                      <a:alpha val="43137"/>
                    </a:srgbClr>
                  </a:outerShdw>
                </a:effectLst>
              </a:rPr>
              <a:t>是较好的仿真单片机及外围器件的工具。</a:t>
            </a:r>
          </a:p>
        </p:txBody>
      </p:sp>
      <p:pic>
        <p:nvPicPr>
          <p:cNvPr id="5" name="Picture 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49846" b="55856"/>
          <a:stretch>
            <a:fillRect/>
          </a:stretch>
        </p:blipFill>
        <p:spPr bwMode="auto">
          <a:xfrm>
            <a:off x="4500759" y="1961106"/>
            <a:ext cx="4683093" cy="305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1" descr="proteus－isis"/>
          <p:cNvPicPr>
            <a:picLocks noChangeAspect="1" noChangeArrowheads="1"/>
          </p:cNvPicPr>
          <p:nvPr/>
        </p:nvPicPr>
        <p:blipFill>
          <a:blip r:embed="rId3">
            <a:extLst>
              <a:ext uri="{28A0092B-C50C-407E-A947-70E740481C1C}">
                <a14:useLocalDpi xmlns:a14="http://schemas.microsoft.com/office/drawing/2010/main" val="0"/>
              </a:ext>
            </a:extLst>
          </a:blip>
          <a:srcRect b="-9950"/>
          <a:stretch>
            <a:fillRect/>
          </a:stretch>
        </p:blipFill>
        <p:spPr bwMode="auto">
          <a:xfrm>
            <a:off x="539551" y="2285668"/>
            <a:ext cx="3990491" cy="296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zh-CN" altLang="en-US" dirty="0"/>
              <a:t>河北工业大学</a:t>
            </a:r>
            <a:endParaRPr lang="en-US" altLang="zh-CN" dirty="0"/>
          </a:p>
        </p:txBody>
      </p:sp>
      <p:sp>
        <p:nvSpPr>
          <p:cNvPr id="3" name="文本框 2"/>
          <p:cNvSpPr txBox="1">
            <a:spLocks noChangeArrowheads="1"/>
          </p:cNvSpPr>
          <p:nvPr/>
        </p:nvSpPr>
        <p:spPr bwMode="auto">
          <a:xfrm>
            <a:off x="251520" y="89064"/>
            <a:ext cx="864096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Times New Roman" panose="02020603050405020304" pitchFamily="18" charset="0"/>
              </a:defRPr>
            </a:lvl1pPr>
            <a:lvl2pPr marL="742950" indent="-285750">
              <a:buFont typeface="Arial" panose="020B0604020202020204" pitchFamily="34" charset="0"/>
              <a:defRPr>
                <a:solidFill>
                  <a:schemeClr val="tx1"/>
                </a:solidFill>
                <a:latin typeface="Times New Roman" panose="02020603050405020304" pitchFamily="18" charset="0"/>
              </a:defRPr>
            </a:lvl2pPr>
            <a:lvl3pPr marL="1143000" indent="-228600">
              <a:buFont typeface="Arial" panose="020B0604020202020204" pitchFamily="34" charset="0"/>
              <a:defRPr>
                <a:solidFill>
                  <a:schemeClr val="tx1"/>
                </a:solidFill>
                <a:latin typeface="Times New Roman" panose="02020603050405020304" pitchFamily="18" charset="0"/>
              </a:defRPr>
            </a:lvl3pPr>
            <a:lvl4pPr marL="1600200" indent="-228600">
              <a:buFont typeface="Arial" panose="020B0604020202020204" pitchFamily="34" charset="0"/>
              <a:defRPr>
                <a:solidFill>
                  <a:schemeClr val="tx1"/>
                </a:solidFill>
                <a:latin typeface="Times New Roman" panose="02020603050405020304" pitchFamily="18" charset="0"/>
              </a:defRPr>
            </a:lvl4pPr>
            <a:lvl5pPr marL="2057400" indent="-228600">
              <a:buFont typeface="Arial" panose="020B0604020202020204" pitchFamily="34" charse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ctr"/>
            <a:r>
              <a:rPr lang="zh-CN" altLang="en-US" sz="4800" b="1" dirty="0">
                <a:solidFill>
                  <a:srgbClr val="C00000"/>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单片机的开发工具</a:t>
            </a:r>
            <a:r>
              <a:rPr lang="en-US" altLang="zh-CN" sz="4800" b="1" dirty="0">
                <a:solidFill>
                  <a:srgbClr val="C00000"/>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a:t>
            </a:r>
            <a:r>
              <a:rPr lang="en-US" altLang="zh-CN" sz="32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Keil</a:t>
            </a:r>
            <a:r>
              <a:rPr lang="zh-CN" altLang="en-US" sz="32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和</a:t>
            </a:r>
            <a:r>
              <a:rPr lang="en-US" altLang="zh-CN" sz="32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Proteus</a:t>
            </a:r>
            <a:endParaRPr lang="zh-CN" altLang="en-US" sz="32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
        <p:nvSpPr>
          <p:cNvPr id="4" name="文本框 3"/>
          <p:cNvSpPr txBox="1"/>
          <p:nvPr/>
        </p:nvSpPr>
        <p:spPr>
          <a:xfrm>
            <a:off x="539552" y="1196752"/>
            <a:ext cx="8208912" cy="1384995"/>
          </a:xfrm>
          <a:prstGeom prst="rect">
            <a:avLst/>
          </a:prstGeom>
          <a:noFill/>
        </p:spPr>
        <p:txBody>
          <a:bodyPr wrap="square" rtlCol="0">
            <a:spAutoFit/>
          </a:bodyPr>
          <a:lstStyle/>
          <a:p>
            <a:r>
              <a:rPr lang="en-US" altLang="zh-CN" sz="2800" b="1" dirty="0">
                <a:solidFill>
                  <a:schemeClr val="tx2"/>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  Keil C51</a:t>
            </a:r>
            <a:r>
              <a:rPr lang="zh-CN" altLang="en-US" sz="2800" b="1" dirty="0">
                <a:solidFill>
                  <a:schemeClr val="tx2"/>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是</a:t>
            </a:r>
            <a:r>
              <a:rPr lang="en-US" altLang="zh-CN" sz="2800" b="1" dirty="0">
                <a:solidFill>
                  <a:schemeClr val="tx2"/>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51</a:t>
            </a:r>
            <a:r>
              <a:rPr lang="zh-CN" altLang="en-US" sz="2800" b="1" dirty="0">
                <a:solidFill>
                  <a:schemeClr val="tx2"/>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单片机软件开发的</a:t>
            </a:r>
            <a:r>
              <a:rPr lang="en-US" altLang="zh-CN" sz="2800" b="1" dirty="0">
                <a:solidFill>
                  <a:schemeClr val="tx2"/>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C</a:t>
            </a:r>
            <a:r>
              <a:rPr lang="zh-CN" altLang="en-US" sz="2800" b="1" dirty="0">
                <a:solidFill>
                  <a:schemeClr val="tx2"/>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语言和汇编语言环境，可以进行纯软件仿真；也可以与</a:t>
            </a:r>
            <a:r>
              <a:rPr lang="en-US" altLang="zh-CN" sz="2800" b="1" dirty="0">
                <a:solidFill>
                  <a:schemeClr val="tx2"/>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Proteus</a:t>
            </a:r>
            <a:r>
              <a:rPr lang="zh-CN" altLang="en-US" sz="2800" b="1" dirty="0">
                <a:solidFill>
                  <a:schemeClr val="tx2"/>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软件联合进行仿真。</a:t>
            </a:r>
            <a:endPar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pic>
        <p:nvPicPr>
          <p:cNvPr id="8" name="图片 7">
            <a:extLst>
              <a:ext uri="{FF2B5EF4-FFF2-40B4-BE49-F238E27FC236}">
                <a16:creationId xmlns:a16="http://schemas.microsoft.com/office/drawing/2014/main" id="{C12438FA-8461-4FAF-8468-FC944C6FFAC1}"/>
              </a:ext>
            </a:extLst>
          </p:cNvPr>
          <p:cNvPicPr>
            <a:picLocks noChangeAspect="1"/>
          </p:cNvPicPr>
          <p:nvPr/>
        </p:nvPicPr>
        <p:blipFill>
          <a:blip r:embed="rId2"/>
          <a:stretch>
            <a:fillRect/>
          </a:stretch>
        </p:blipFill>
        <p:spPr>
          <a:xfrm>
            <a:off x="2195736" y="2858438"/>
            <a:ext cx="4209524" cy="2142857"/>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DB1DDF2B-68D1-4CAB-9C11-49F8288AE71A}"/>
              </a:ext>
            </a:extLst>
          </p:cNvPr>
          <p:cNvSpPr>
            <a:spLocks noChangeArrowheads="1"/>
          </p:cNvSpPr>
          <p:nvPr/>
        </p:nvSpPr>
        <p:spPr bwMode="auto">
          <a:xfrm>
            <a:off x="6213475" y="385763"/>
            <a:ext cx="2614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t>第</a:t>
            </a:r>
            <a:r>
              <a:rPr lang="en-US" altLang="zh-CN" sz="1600"/>
              <a:t>1</a:t>
            </a:r>
            <a:r>
              <a:rPr lang="zh-CN" altLang="en-US" sz="1600"/>
              <a:t>章 单片机基础知识概述 </a:t>
            </a:r>
          </a:p>
        </p:txBody>
      </p:sp>
      <p:sp>
        <p:nvSpPr>
          <p:cNvPr id="4" name="文本框 3">
            <a:extLst>
              <a:ext uri="{FF2B5EF4-FFF2-40B4-BE49-F238E27FC236}">
                <a16:creationId xmlns:a16="http://schemas.microsoft.com/office/drawing/2014/main" id="{0FD76FCA-E6D7-4BFE-A1A8-EA29372D9EFC}"/>
              </a:ext>
            </a:extLst>
          </p:cNvPr>
          <p:cNvSpPr txBox="1"/>
          <p:nvPr/>
        </p:nvSpPr>
        <p:spPr>
          <a:xfrm>
            <a:off x="820738" y="958850"/>
            <a:ext cx="7713662" cy="784830"/>
          </a:xfrm>
          <a:prstGeom prst="rect">
            <a:avLst/>
          </a:prstGeom>
          <a:noFill/>
        </p:spPr>
        <p:txBody>
          <a:bodyPr>
            <a:spAutoFit/>
          </a:bodyPr>
          <a:lstStyle/>
          <a:p>
            <a:pPr algn="just">
              <a:spcBef>
                <a:spcPts val="600"/>
              </a:spcBef>
              <a:defRPr/>
            </a:pPr>
            <a:r>
              <a:rPr lang="en-US" altLang="zh-CN" sz="2000" kern="100" dirty="0"/>
              <a:t>Proteus 8x</a:t>
            </a:r>
            <a:r>
              <a:rPr lang="zh-CN" altLang="zh-CN" sz="2000" kern="100" dirty="0"/>
              <a:t>版本具有以下主要功能：</a:t>
            </a:r>
          </a:p>
          <a:p>
            <a:pPr algn="just">
              <a:spcBef>
                <a:spcPts val="600"/>
              </a:spcBef>
              <a:defRPr/>
            </a:pPr>
            <a:r>
              <a:rPr lang="zh-CN" altLang="zh-CN" sz="2000" kern="100" dirty="0">
                <a:solidFill>
                  <a:srgbClr val="FF0000"/>
                </a:solidFill>
              </a:rPr>
              <a:t>①具有强大的原理图绘图功能</a:t>
            </a:r>
          </a:p>
        </p:txBody>
      </p:sp>
      <p:sp>
        <p:nvSpPr>
          <p:cNvPr id="111620" name="文本框 5">
            <a:extLst>
              <a:ext uri="{FF2B5EF4-FFF2-40B4-BE49-F238E27FC236}">
                <a16:creationId xmlns:a16="http://schemas.microsoft.com/office/drawing/2014/main" id="{6C1ACAE2-3E44-4235-B37D-81543A1275A9}"/>
              </a:ext>
            </a:extLst>
          </p:cNvPr>
          <p:cNvSpPr txBox="1">
            <a:spLocks noChangeArrowheads="1"/>
          </p:cNvSpPr>
          <p:nvPr/>
        </p:nvSpPr>
        <p:spPr bwMode="auto">
          <a:xfrm>
            <a:off x="820738" y="1743075"/>
            <a:ext cx="79470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dirty="0"/>
              <a:t>Proteus</a:t>
            </a:r>
            <a:r>
              <a:rPr lang="zh-CN" altLang="zh-CN" sz="2000" dirty="0">
                <a:cs typeface="Times New Roman" panose="02020603050405020304" pitchFamily="18" charset="0"/>
              </a:rPr>
              <a:t>中含有</a:t>
            </a:r>
            <a:r>
              <a:rPr lang="en-US" altLang="zh-CN" sz="2000" dirty="0"/>
              <a:t>30</a:t>
            </a:r>
            <a:r>
              <a:rPr lang="zh-CN" altLang="zh-CN" sz="2000" dirty="0">
                <a:cs typeface="Times New Roman" panose="02020603050405020304" pitchFamily="18" charset="0"/>
              </a:rPr>
              <a:t>多个内置的元器件库和</a:t>
            </a:r>
            <a:r>
              <a:rPr lang="en-US" altLang="zh-CN" sz="2000" dirty="0"/>
              <a:t>7000</a:t>
            </a:r>
            <a:r>
              <a:rPr lang="zh-CN" altLang="zh-CN" sz="2000" dirty="0">
                <a:cs typeface="Times New Roman" panose="02020603050405020304" pitchFamily="18" charset="0"/>
              </a:rPr>
              <a:t>余种元器件</a:t>
            </a:r>
            <a:r>
              <a:rPr lang="zh-CN" altLang="en-US" sz="2000" dirty="0">
                <a:cs typeface="Times New Roman" panose="02020603050405020304" pitchFamily="18" charset="0"/>
              </a:rPr>
              <a:t>，</a:t>
            </a:r>
            <a:r>
              <a:rPr lang="zh-CN" altLang="zh-CN" sz="2000" dirty="0">
                <a:cs typeface="Times New Roman" panose="02020603050405020304" pitchFamily="18" charset="0"/>
              </a:rPr>
              <a:t>都可以方便的用来绘图，利用智能化的布线功能可完成元器件之间连线，形成具有出版级质量的电路原理图。</a:t>
            </a:r>
            <a:endParaRPr lang="zh-CN" altLang="en-US" sz="2000" dirty="0"/>
          </a:p>
        </p:txBody>
      </p:sp>
      <p:pic>
        <p:nvPicPr>
          <p:cNvPr id="111621" name="图片 4">
            <a:extLst>
              <a:ext uri="{FF2B5EF4-FFF2-40B4-BE49-F238E27FC236}">
                <a16:creationId xmlns:a16="http://schemas.microsoft.com/office/drawing/2014/main" id="{8537147B-8E0D-481B-9FED-BD291FFD74D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0400" y="2759075"/>
            <a:ext cx="5132388" cy="3452813"/>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9A34C138-A010-48FE-85BB-FEBEEE08CF20}"/>
              </a:ext>
            </a:extLst>
          </p:cNvPr>
          <p:cNvSpPr>
            <a:spLocks noChangeArrowheads="1"/>
          </p:cNvSpPr>
          <p:nvPr/>
        </p:nvSpPr>
        <p:spPr bwMode="auto">
          <a:xfrm>
            <a:off x="6213475" y="385763"/>
            <a:ext cx="2614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t>第</a:t>
            </a:r>
            <a:r>
              <a:rPr lang="en-US" altLang="zh-CN" sz="1600"/>
              <a:t>1</a:t>
            </a:r>
            <a:r>
              <a:rPr lang="zh-CN" altLang="en-US" sz="1600"/>
              <a:t>章 单片机基础知识概述 </a:t>
            </a:r>
          </a:p>
        </p:txBody>
      </p:sp>
      <p:sp>
        <p:nvSpPr>
          <p:cNvPr id="4" name="文本框 3">
            <a:extLst>
              <a:ext uri="{FF2B5EF4-FFF2-40B4-BE49-F238E27FC236}">
                <a16:creationId xmlns:a16="http://schemas.microsoft.com/office/drawing/2014/main" id="{13BE06F8-908F-43B4-B8FB-220A51A11BF1}"/>
              </a:ext>
            </a:extLst>
          </p:cNvPr>
          <p:cNvSpPr txBox="1"/>
          <p:nvPr/>
        </p:nvSpPr>
        <p:spPr>
          <a:xfrm>
            <a:off x="709613" y="1000125"/>
            <a:ext cx="7237183" cy="1400175"/>
          </a:xfrm>
          <a:prstGeom prst="rect">
            <a:avLst/>
          </a:prstGeom>
          <a:noFill/>
        </p:spPr>
        <p:txBody>
          <a:bodyPr wrap="square">
            <a:spAutoFit/>
          </a:bodyPr>
          <a:lstStyle/>
          <a:p>
            <a:pPr algn="just">
              <a:spcBef>
                <a:spcPts val="600"/>
              </a:spcBef>
              <a:defRPr/>
            </a:pPr>
            <a:r>
              <a:rPr lang="zh-CN" altLang="zh-CN" sz="2000" kern="100" dirty="0">
                <a:solidFill>
                  <a:srgbClr val="FF0000"/>
                </a:solidFill>
                <a:cs typeface="宋体" panose="02010600030101010101" pitchFamily="2" charset="-122"/>
              </a:rPr>
              <a:t>②具有支持多种主流单片机的仿真功能</a:t>
            </a:r>
          </a:p>
          <a:p>
            <a:pPr>
              <a:spcBef>
                <a:spcPts val="600"/>
              </a:spcBef>
              <a:defRPr/>
            </a:pPr>
            <a:r>
              <a:rPr lang="zh-CN" altLang="zh-CN" sz="2000" dirty="0">
                <a:cs typeface="Times New Roman" panose="02020603050405020304" pitchFamily="18" charset="0"/>
              </a:rPr>
              <a:t>目前支持仿真的单片机类型有：</a:t>
            </a:r>
            <a:r>
              <a:rPr lang="en-US" altLang="zh-CN" sz="2000" dirty="0"/>
              <a:t>51</a:t>
            </a:r>
            <a:r>
              <a:rPr lang="zh-CN" altLang="zh-CN" sz="2000" dirty="0">
                <a:cs typeface="Times New Roman" panose="02020603050405020304" pitchFamily="18" charset="0"/>
              </a:rPr>
              <a:t>系列、</a:t>
            </a:r>
            <a:r>
              <a:rPr lang="en-US" altLang="zh-CN" sz="2000" dirty="0"/>
              <a:t>AVR</a:t>
            </a:r>
            <a:r>
              <a:rPr lang="zh-CN" altLang="zh-CN" sz="2000" dirty="0">
                <a:cs typeface="Times New Roman" panose="02020603050405020304" pitchFamily="18" charset="0"/>
              </a:rPr>
              <a:t>系列、</a:t>
            </a:r>
            <a:r>
              <a:rPr lang="en-US" altLang="zh-CN" sz="2000" dirty="0"/>
              <a:t>PIC</a:t>
            </a:r>
            <a:r>
              <a:rPr lang="zh-CN" altLang="zh-CN" sz="2000" dirty="0">
                <a:cs typeface="Times New Roman" panose="02020603050405020304" pitchFamily="18" charset="0"/>
              </a:rPr>
              <a:t>系列、</a:t>
            </a:r>
            <a:r>
              <a:rPr lang="en-US" altLang="zh-CN" sz="2000" dirty="0"/>
              <a:t>ARM</a:t>
            </a:r>
            <a:r>
              <a:rPr lang="zh-CN" altLang="zh-CN" sz="2000" dirty="0">
                <a:cs typeface="Times New Roman" panose="02020603050405020304" pitchFamily="18" charset="0"/>
              </a:rPr>
              <a:t>系列、</a:t>
            </a:r>
            <a:r>
              <a:rPr lang="en-US" altLang="zh-CN" sz="2000" dirty="0"/>
              <a:t>Z8</a:t>
            </a:r>
            <a:r>
              <a:rPr lang="zh-CN" altLang="zh-CN" sz="2000" dirty="0">
                <a:cs typeface="Times New Roman" panose="02020603050405020304" pitchFamily="18" charset="0"/>
              </a:rPr>
              <a:t>系列、</a:t>
            </a:r>
            <a:r>
              <a:rPr lang="en-US" altLang="zh-CN" sz="2000" dirty="0"/>
              <a:t>STC</a:t>
            </a:r>
            <a:r>
              <a:rPr lang="zh-CN" altLang="zh-CN" sz="2000" dirty="0">
                <a:cs typeface="Times New Roman" panose="02020603050405020304" pitchFamily="18" charset="0"/>
              </a:rPr>
              <a:t>系列。随着版本升级，支持的单片机种类还会继续增加。</a:t>
            </a:r>
            <a:endParaRPr lang="zh-CN" altLang="en-US" sz="2000" dirty="0"/>
          </a:p>
        </p:txBody>
      </p:sp>
      <p:sp>
        <p:nvSpPr>
          <p:cNvPr id="113668" name="文本框 5">
            <a:extLst>
              <a:ext uri="{FF2B5EF4-FFF2-40B4-BE49-F238E27FC236}">
                <a16:creationId xmlns:a16="http://schemas.microsoft.com/office/drawing/2014/main" id="{0D87BDFC-6FBE-4BD5-B82A-7E2B7B8C8CD9}"/>
              </a:ext>
            </a:extLst>
          </p:cNvPr>
          <p:cNvSpPr txBox="1">
            <a:spLocks noChangeArrowheads="1"/>
          </p:cNvSpPr>
          <p:nvPr/>
        </p:nvSpPr>
        <p:spPr bwMode="auto">
          <a:xfrm>
            <a:off x="709613" y="2678112"/>
            <a:ext cx="135485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zh-CN" sz="1800" dirty="0">
                <a:cs typeface="Times New Roman" panose="02020603050405020304" pitchFamily="18" charset="0"/>
              </a:rPr>
              <a:t>元件库中的单片机型号</a:t>
            </a:r>
            <a:endParaRPr lang="zh-CN" altLang="en-US" sz="1800" dirty="0"/>
          </a:p>
        </p:txBody>
      </p:sp>
      <p:pic>
        <p:nvPicPr>
          <p:cNvPr id="113669" name="图片 6">
            <a:extLst>
              <a:ext uri="{FF2B5EF4-FFF2-40B4-BE49-F238E27FC236}">
                <a16:creationId xmlns:a16="http://schemas.microsoft.com/office/drawing/2014/main" id="{CDE6CD32-BBCD-4CF5-8126-9757393341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3581" y="2507529"/>
            <a:ext cx="4818100" cy="360579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791DFB6B-114E-4DDB-9077-CE8F64502FD4}"/>
              </a:ext>
            </a:extLst>
          </p:cNvPr>
          <p:cNvSpPr>
            <a:spLocks noChangeArrowheads="1"/>
          </p:cNvSpPr>
          <p:nvPr/>
        </p:nvSpPr>
        <p:spPr bwMode="auto">
          <a:xfrm>
            <a:off x="6213475" y="385763"/>
            <a:ext cx="2614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t>第</a:t>
            </a:r>
            <a:r>
              <a:rPr lang="en-US" altLang="zh-CN" sz="1600"/>
              <a:t>1</a:t>
            </a:r>
            <a:r>
              <a:rPr lang="zh-CN" altLang="en-US" sz="1600"/>
              <a:t>章 单片机基础知识概述 </a:t>
            </a:r>
          </a:p>
        </p:txBody>
      </p:sp>
      <p:sp>
        <p:nvSpPr>
          <p:cNvPr id="4" name="文本框 3">
            <a:extLst>
              <a:ext uri="{FF2B5EF4-FFF2-40B4-BE49-F238E27FC236}">
                <a16:creationId xmlns:a16="http://schemas.microsoft.com/office/drawing/2014/main" id="{729FEDF2-CA8F-4035-9439-2FB2EB409F53}"/>
              </a:ext>
            </a:extLst>
          </p:cNvPr>
          <p:cNvSpPr txBox="1"/>
          <p:nvPr/>
        </p:nvSpPr>
        <p:spPr>
          <a:xfrm>
            <a:off x="471488" y="982663"/>
            <a:ext cx="8201025" cy="2078037"/>
          </a:xfrm>
          <a:prstGeom prst="rect">
            <a:avLst/>
          </a:prstGeom>
          <a:noFill/>
        </p:spPr>
        <p:txBody>
          <a:bodyPr>
            <a:spAutoFit/>
          </a:bodyPr>
          <a:lstStyle/>
          <a:p>
            <a:pPr algn="just">
              <a:spcBef>
                <a:spcPts val="600"/>
              </a:spcBef>
              <a:defRPr/>
            </a:pPr>
            <a:r>
              <a:rPr lang="zh-CN" altLang="zh-CN" sz="2000" kern="100" dirty="0">
                <a:solidFill>
                  <a:srgbClr val="FF0000"/>
                </a:solidFill>
                <a:cs typeface="宋体" panose="02010600030101010101" pitchFamily="2" charset="-122"/>
              </a:rPr>
              <a:t>③具有</a:t>
            </a:r>
            <a:r>
              <a:rPr lang="zh-CN" altLang="en-US" sz="2000" kern="100" dirty="0">
                <a:solidFill>
                  <a:srgbClr val="FF0000"/>
                </a:solidFill>
                <a:cs typeface="宋体" panose="02010600030101010101" pitchFamily="2" charset="-122"/>
              </a:rPr>
              <a:t>逼真</a:t>
            </a:r>
            <a:r>
              <a:rPr lang="zh-CN" altLang="zh-CN" sz="2000" kern="100" dirty="0">
                <a:solidFill>
                  <a:srgbClr val="FF0000"/>
                </a:solidFill>
                <a:cs typeface="宋体" panose="02010600030101010101" pitchFamily="2" charset="-122"/>
              </a:rPr>
              <a:t>的系统仿真功能</a:t>
            </a:r>
          </a:p>
          <a:p>
            <a:pPr>
              <a:spcBef>
                <a:spcPts val="600"/>
              </a:spcBef>
              <a:defRPr/>
            </a:pPr>
            <a:r>
              <a:rPr lang="en-US" altLang="zh-CN" sz="2000" dirty="0"/>
              <a:t>PROTEUS </a:t>
            </a:r>
            <a:r>
              <a:rPr lang="zh-CN" altLang="zh-CN" sz="2000" dirty="0">
                <a:cs typeface="Times New Roman" panose="02020603050405020304" pitchFamily="18" charset="0"/>
              </a:rPr>
              <a:t>有一大批仿真模型，除了单片机外，还有一系列接近现实元件的动态模型，可以进行模拟电路、数字电路、数模混合电路的仿真。对于如键盘、</a:t>
            </a:r>
            <a:r>
              <a:rPr lang="en-US" altLang="zh-CN" sz="2000" dirty="0"/>
              <a:t>LCD</a:t>
            </a:r>
            <a:r>
              <a:rPr lang="zh-CN" altLang="zh-CN" sz="2000" dirty="0">
                <a:cs typeface="Times New Roman" panose="02020603050405020304" pitchFamily="18" charset="0"/>
              </a:rPr>
              <a:t>显示器、</a:t>
            </a:r>
            <a:r>
              <a:rPr lang="en-US" altLang="zh-CN" sz="2000" dirty="0"/>
              <a:t>LED</a:t>
            </a:r>
            <a:r>
              <a:rPr lang="zh-CN" altLang="zh-CN" sz="2000" dirty="0">
                <a:cs typeface="Times New Roman" panose="02020603050405020304" pitchFamily="18" charset="0"/>
              </a:rPr>
              <a:t>数码管、扬声器、步进电机等具有动画或仿真模型的器件，启动仿真运行后，可以动态表现出声、光、机械等逼真效果。</a:t>
            </a:r>
            <a:endParaRPr lang="zh-CN" altLang="en-US" sz="2000" dirty="0"/>
          </a:p>
        </p:txBody>
      </p:sp>
      <p:pic>
        <p:nvPicPr>
          <p:cNvPr id="115716" name="图片 6">
            <a:extLst>
              <a:ext uri="{FF2B5EF4-FFF2-40B4-BE49-F238E27FC236}">
                <a16:creationId xmlns:a16="http://schemas.microsoft.com/office/drawing/2014/main" id="{9C910D97-0FFF-464A-ACFC-C2652DDF0C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7579" y="2736245"/>
            <a:ext cx="5138737" cy="3641725"/>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endParaRPr lang="zh-CN" altLang="en-US"/>
          </a:p>
        </p:txBody>
      </p:sp>
      <p:pic>
        <p:nvPicPr>
          <p:cNvPr id="11267" name="Picture 2"/>
          <p:cNvPicPr>
            <a:picLocks noChangeAspect="1" noChangeArrowheads="1"/>
          </p:cNvPicPr>
          <p:nvPr/>
        </p:nvPicPr>
        <p:blipFill>
          <a:blip r:embed="rId2">
            <a:extLst>
              <a:ext uri="{28A0092B-C50C-407E-A947-70E740481C1C}">
                <a14:useLocalDpi xmlns:a14="http://schemas.microsoft.com/office/drawing/2010/main" val="0"/>
              </a:ext>
            </a:extLst>
          </a:blip>
          <a:srcRect t="8028"/>
          <a:stretch>
            <a:fillRect/>
          </a:stretch>
        </p:blipFill>
        <p:spPr bwMode="auto">
          <a:xfrm>
            <a:off x="179388" y="333375"/>
            <a:ext cx="8799512" cy="604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047EA35D-EF1E-4C35-9625-390C61C84F4B}"/>
              </a:ext>
            </a:extLst>
          </p:cNvPr>
          <p:cNvSpPr>
            <a:spLocks noChangeArrowheads="1"/>
          </p:cNvSpPr>
          <p:nvPr/>
        </p:nvSpPr>
        <p:spPr bwMode="auto">
          <a:xfrm>
            <a:off x="6213475" y="385763"/>
            <a:ext cx="2614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t>第</a:t>
            </a:r>
            <a:r>
              <a:rPr lang="en-US" altLang="zh-CN" sz="1600"/>
              <a:t>1</a:t>
            </a:r>
            <a:r>
              <a:rPr lang="zh-CN" altLang="en-US" sz="1600"/>
              <a:t>章 单片机基础知识概述 </a:t>
            </a:r>
          </a:p>
        </p:txBody>
      </p:sp>
      <p:sp>
        <p:nvSpPr>
          <p:cNvPr id="4" name="文本框 3">
            <a:extLst>
              <a:ext uri="{FF2B5EF4-FFF2-40B4-BE49-F238E27FC236}">
                <a16:creationId xmlns:a16="http://schemas.microsoft.com/office/drawing/2014/main" id="{6B75D144-BEF4-431C-BB2A-978CF52A74F7}"/>
              </a:ext>
            </a:extLst>
          </p:cNvPr>
          <p:cNvSpPr txBox="1"/>
          <p:nvPr/>
        </p:nvSpPr>
        <p:spPr>
          <a:xfrm>
            <a:off x="493713" y="1014413"/>
            <a:ext cx="8156575" cy="1631950"/>
          </a:xfrm>
          <a:prstGeom prst="rect">
            <a:avLst/>
          </a:prstGeom>
          <a:noFill/>
        </p:spPr>
        <p:txBody>
          <a:bodyPr>
            <a:spAutoFit/>
          </a:bodyPr>
          <a:lstStyle/>
          <a:p>
            <a:pPr algn="just">
              <a:spcBef>
                <a:spcPts val="0"/>
              </a:spcBef>
              <a:defRPr/>
            </a:pPr>
            <a:r>
              <a:rPr lang="zh-CN" altLang="zh-CN" sz="2000" kern="100" dirty="0">
                <a:solidFill>
                  <a:srgbClr val="FF0000"/>
                </a:solidFill>
                <a:cs typeface="宋体" panose="02010600030101010101" pitchFamily="2" charset="-122"/>
              </a:rPr>
              <a:t>④具有灵活的软件调试功能</a:t>
            </a:r>
          </a:p>
          <a:p>
            <a:pPr>
              <a:spcBef>
                <a:spcPts val="0"/>
              </a:spcBef>
              <a:defRPr/>
            </a:pPr>
            <a:r>
              <a:rPr lang="zh-CN" altLang="zh-CN" sz="2000" dirty="0">
                <a:cs typeface="Times New Roman" panose="02020603050405020304" pitchFamily="18" charset="0"/>
              </a:rPr>
              <a:t>可以进行程序的全速、单步、设置断点等调试功能，还可观察各变量以及寄存器等的当前状态。在新版</a:t>
            </a:r>
            <a:r>
              <a:rPr lang="en-US" altLang="zh-CN" sz="2000" dirty="0"/>
              <a:t>Proteus</a:t>
            </a:r>
            <a:r>
              <a:rPr lang="zh-CN" altLang="zh-CN" sz="2000" dirty="0">
                <a:cs typeface="Times New Roman" panose="02020603050405020304" pitchFamily="18" charset="0"/>
              </a:rPr>
              <a:t>中还增加了</a:t>
            </a:r>
            <a:r>
              <a:rPr lang="en-US" altLang="zh-CN" sz="2000" dirty="0"/>
              <a:t>Active Popup</a:t>
            </a:r>
            <a:r>
              <a:rPr lang="zh-CN" altLang="zh-CN" sz="2000" dirty="0">
                <a:cs typeface="Times New Roman" panose="02020603050405020304" pitchFamily="18" charset="0"/>
              </a:rPr>
              <a:t>（激活弹出）功能，在调试程序时可对原理图中指定的区域进行实时观察或者交互动作。</a:t>
            </a:r>
            <a:endParaRPr lang="zh-CN" altLang="en-US" sz="2000" dirty="0"/>
          </a:p>
        </p:txBody>
      </p:sp>
      <p:pic>
        <p:nvPicPr>
          <p:cNvPr id="117764" name="图片 6">
            <a:extLst>
              <a:ext uri="{FF2B5EF4-FFF2-40B4-BE49-F238E27FC236}">
                <a16:creationId xmlns:a16="http://schemas.microsoft.com/office/drawing/2014/main" id="{25D7544A-BE15-46B6-9226-052F83661E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32" t="16455" r="2492" b="3123"/>
          <a:stretch>
            <a:fillRect/>
          </a:stretch>
        </p:blipFill>
        <p:spPr bwMode="auto">
          <a:xfrm>
            <a:off x="1828800" y="2395538"/>
            <a:ext cx="6457950" cy="3762375"/>
          </a:xfrm>
          <a:prstGeom prst="rect">
            <a:avLst/>
          </a:prstGeom>
          <a:noFill/>
          <a:ln w="6350" algn="ctr">
            <a:solidFill>
              <a:srgbClr val="000000"/>
            </a:solidFill>
            <a:round/>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9EE2F4C2-C8F4-4910-B627-12BB3BC9BCB0}"/>
              </a:ext>
            </a:extLst>
          </p:cNvPr>
          <p:cNvSpPr>
            <a:spLocks noChangeArrowheads="1"/>
          </p:cNvSpPr>
          <p:nvPr/>
        </p:nvSpPr>
        <p:spPr bwMode="auto">
          <a:xfrm>
            <a:off x="6213475" y="385763"/>
            <a:ext cx="2614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t>第</a:t>
            </a:r>
            <a:r>
              <a:rPr lang="en-US" altLang="zh-CN" sz="1600"/>
              <a:t>1</a:t>
            </a:r>
            <a:r>
              <a:rPr lang="zh-CN" altLang="en-US" sz="1600"/>
              <a:t>章 单片机基础知识概述 </a:t>
            </a:r>
          </a:p>
        </p:txBody>
      </p:sp>
      <p:sp>
        <p:nvSpPr>
          <p:cNvPr id="4" name="文本框 3">
            <a:extLst>
              <a:ext uri="{FF2B5EF4-FFF2-40B4-BE49-F238E27FC236}">
                <a16:creationId xmlns:a16="http://schemas.microsoft.com/office/drawing/2014/main" id="{7D051E27-3DE7-4366-B88D-EE7E72259F87}"/>
              </a:ext>
            </a:extLst>
          </p:cNvPr>
          <p:cNvSpPr txBox="1"/>
          <p:nvPr/>
        </p:nvSpPr>
        <p:spPr>
          <a:xfrm>
            <a:off x="676275" y="1028700"/>
            <a:ext cx="7997825" cy="1708160"/>
          </a:xfrm>
          <a:prstGeom prst="rect">
            <a:avLst/>
          </a:prstGeom>
          <a:noFill/>
        </p:spPr>
        <p:txBody>
          <a:bodyPr>
            <a:spAutoFit/>
          </a:bodyPr>
          <a:lstStyle/>
          <a:p>
            <a:pPr algn="just">
              <a:spcBef>
                <a:spcPts val="600"/>
              </a:spcBef>
              <a:defRPr/>
            </a:pPr>
            <a:r>
              <a:rPr lang="zh-CN" altLang="zh-CN" sz="2000" kern="100" dirty="0">
                <a:solidFill>
                  <a:srgbClr val="FF0000"/>
                </a:solidFill>
                <a:cs typeface="宋体" panose="02010600030101010101" pitchFamily="2" charset="-122"/>
              </a:rPr>
              <a:t>⑤具有友</a:t>
            </a:r>
            <a:r>
              <a:rPr lang="zh-CN" altLang="en-US" sz="2000" kern="100" dirty="0">
                <a:solidFill>
                  <a:srgbClr val="FF0000"/>
                </a:solidFill>
                <a:cs typeface="宋体" panose="02010600030101010101" pitchFamily="2" charset="-122"/>
              </a:rPr>
              <a:t>好</a:t>
            </a:r>
            <a:r>
              <a:rPr lang="zh-CN" altLang="zh-CN" sz="2000" kern="100" dirty="0">
                <a:solidFill>
                  <a:srgbClr val="FF0000"/>
                </a:solidFill>
                <a:cs typeface="宋体" panose="02010600030101010101" pitchFamily="2" charset="-122"/>
              </a:rPr>
              <a:t>的程序编译功能</a:t>
            </a:r>
          </a:p>
          <a:p>
            <a:pPr>
              <a:spcBef>
                <a:spcPts val="600"/>
              </a:spcBef>
              <a:defRPr/>
            </a:pPr>
            <a:r>
              <a:rPr lang="en-US" altLang="zh-CN" sz="2000" dirty="0"/>
              <a:t>Proteus</a:t>
            </a:r>
            <a:r>
              <a:rPr lang="zh-CN" altLang="zh-CN" sz="2000" dirty="0">
                <a:cs typeface="Times New Roman" panose="02020603050405020304" pitchFamily="18" charset="0"/>
              </a:rPr>
              <a:t>支持</a:t>
            </a:r>
            <a:r>
              <a:rPr lang="en-US" altLang="zh-CN" sz="2000" dirty="0">
                <a:cs typeface="Times New Roman" panose="02020603050405020304" pitchFamily="18" charset="0"/>
              </a:rPr>
              <a:t>ASEM-51</a:t>
            </a:r>
            <a:r>
              <a:rPr lang="zh-CN" altLang="zh-CN" sz="2000" dirty="0">
                <a:cs typeface="Times New Roman" panose="02020603050405020304" pitchFamily="18" charset="0"/>
              </a:rPr>
              <a:t>编译器</a:t>
            </a:r>
            <a:r>
              <a:rPr lang="zh-CN" altLang="en-US" sz="2000" dirty="0">
                <a:cs typeface="Times New Roman" panose="02020603050405020304" pitchFamily="18" charset="0"/>
              </a:rPr>
              <a:t>（内嵌）和</a:t>
            </a:r>
            <a:r>
              <a:rPr lang="zh-CN" altLang="zh-CN" sz="2000" dirty="0">
                <a:cs typeface="Times New Roman" panose="02020603050405020304" pitchFamily="18" charset="0"/>
              </a:rPr>
              <a:t>多种第三方编译器</a:t>
            </a:r>
            <a:r>
              <a:rPr lang="zh-CN" altLang="en-US" sz="2000" dirty="0">
                <a:cs typeface="Times New Roman" panose="02020603050405020304" pitchFamily="18" charset="0"/>
              </a:rPr>
              <a:t>（外置）</a:t>
            </a:r>
            <a:r>
              <a:rPr lang="zh-CN" altLang="zh-CN" sz="2000" dirty="0">
                <a:cs typeface="Times New Roman" panose="02020603050405020304" pitchFamily="18" charset="0"/>
              </a:rPr>
              <a:t>，进行编译时无需打开该编译器的工作界面，</a:t>
            </a:r>
            <a:r>
              <a:rPr lang="en-US" altLang="zh-CN" sz="2000" dirty="0"/>
              <a:t>Proteus</a:t>
            </a:r>
            <a:r>
              <a:rPr lang="zh-CN" altLang="zh-CN" sz="2000" dirty="0">
                <a:cs typeface="Times New Roman" panose="02020603050405020304" pitchFamily="18" charset="0"/>
              </a:rPr>
              <a:t>能自动在后台调用该编译器进行程序代码编译。由于无需再了解第三方编译器的工作过程，因而可以省掉对该编译器的学习。</a:t>
            </a:r>
            <a:endParaRPr lang="zh-CN" altLang="en-US" sz="2000" dirty="0"/>
          </a:p>
        </p:txBody>
      </p:sp>
      <p:pic>
        <p:nvPicPr>
          <p:cNvPr id="119812" name="Picture 9">
            <a:extLst>
              <a:ext uri="{FF2B5EF4-FFF2-40B4-BE49-F238E27FC236}">
                <a16:creationId xmlns:a16="http://schemas.microsoft.com/office/drawing/2014/main" id="{BC7B6EC0-63E9-4286-8A35-C71921084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24" t="1302" r="1521" b="1900"/>
          <a:stretch>
            <a:fillRect/>
          </a:stretch>
        </p:blipFill>
        <p:spPr bwMode="auto">
          <a:xfrm>
            <a:off x="2190735" y="2736860"/>
            <a:ext cx="4548901" cy="3616806"/>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83674B86-780C-46F6-A183-4CB78375BAC2}"/>
              </a:ext>
            </a:extLst>
          </p:cNvPr>
          <p:cNvSpPr>
            <a:spLocks noChangeArrowheads="1"/>
          </p:cNvSpPr>
          <p:nvPr/>
        </p:nvSpPr>
        <p:spPr bwMode="auto">
          <a:xfrm>
            <a:off x="6213475" y="385763"/>
            <a:ext cx="2614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1600"/>
              <a:t>第</a:t>
            </a:r>
            <a:r>
              <a:rPr lang="en-US" altLang="zh-CN" sz="1600"/>
              <a:t>1</a:t>
            </a:r>
            <a:r>
              <a:rPr lang="zh-CN" altLang="en-US" sz="1600"/>
              <a:t>章 单片机基础知识概述 </a:t>
            </a:r>
          </a:p>
        </p:txBody>
      </p:sp>
      <p:sp>
        <p:nvSpPr>
          <p:cNvPr id="121859" name="文本框 3">
            <a:extLst>
              <a:ext uri="{FF2B5EF4-FFF2-40B4-BE49-F238E27FC236}">
                <a16:creationId xmlns:a16="http://schemas.microsoft.com/office/drawing/2014/main" id="{27EFE9E6-0B23-45A0-AF07-001B3BB7F0FD}"/>
              </a:ext>
            </a:extLst>
          </p:cNvPr>
          <p:cNvSpPr txBox="1">
            <a:spLocks noChangeArrowheads="1"/>
          </p:cNvSpPr>
          <p:nvPr/>
        </p:nvSpPr>
        <p:spPr bwMode="auto">
          <a:xfrm>
            <a:off x="1060450" y="1009650"/>
            <a:ext cx="457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zh-CN" sz="2000" dirty="0">
                <a:solidFill>
                  <a:srgbClr val="FF0000"/>
                </a:solidFill>
                <a:cs typeface="Times New Roman" panose="02020603050405020304" pitchFamily="18" charset="0"/>
              </a:rPr>
              <a:t>⑥具有实用化的</a:t>
            </a:r>
            <a:r>
              <a:rPr lang="en-US" altLang="zh-CN" sz="2000" dirty="0">
                <a:solidFill>
                  <a:srgbClr val="FF0000"/>
                </a:solidFill>
              </a:rPr>
              <a:t>PCB</a:t>
            </a:r>
            <a:r>
              <a:rPr lang="zh-CN" altLang="en-US" sz="2000" dirty="0">
                <a:solidFill>
                  <a:srgbClr val="FF0000"/>
                </a:solidFill>
                <a:cs typeface="Times New Roman" panose="02020603050405020304" pitchFamily="18" charset="0"/>
              </a:rPr>
              <a:t>布版</a:t>
            </a:r>
            <a:r>
              <a:rPr lang="zh-CN" altLang="zh-CN" sz="2000" dirty="0">
                <a:solidFill>
                  <a:srgbClr val="FF0000"/>
                </a:solidFill>
                <a:cs typeface="Times New Roman" panose="02020603050405020304" pitchFamily="18" charset="0"/>
              </a:rPr>
              <a:t>功能</a:t>
            </a:r>
            <a:endParaRPr lang="zh-CN" altLang="en-US" sz="2000" dirty="0">
              <a:solidFill>
                <a:srgbClr val="FF0000"/>
              </a:solidFill>
            </a:endParaRPr>
          </a:p>
        </p:txBody>
      </p:sp>
      <p:sp>
        <p:nvSpPr>
          <p:cNvPr id="121860" name="文本框 5">
            <a:extLst>
              <a:ext uri="{FF2B5EF4-FFF2-40B4-BE49-F238E27FC236}">
                <a16:creationId xmlns:a16="http://schemas.microsoft.com/office/drawing/2014/main" id="{4CA6438F-D3FA-4D3A-BCF1-D5F142177CA0}"/>
              </a:ext>
            </a:extLst>
          </p:cNvPr>
          <p:cNvSpPr txBox="1">
            <a:spLocks noChangeArrowheads="1"/>
          </p:cNvSpPr>
          <p:nvPr/>
        </p:nvSpPr>
        <p:spPr bwMode="auto">
          <a:xfrm>
            <a:off x="1060450" y="1471613"/>
            <a:ext cx="77676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zh-CN" sz="2000">
                <a:cs typeface="Times New Roman" panose="02020603050405020304" pitchFamily="18" charset="0"/>
              </a:rPr>
              <a:t>原理图的设计或仿真成功后可以一键转入</a:t>
            </a:r>
            <a:r>
              <a:rPr lang="en-US" altLang="zh-CN" sz="2000"/>
              <a:t>PCB</a:t>
            </a:r>
            <a:r>
              <a:rPr lang="zh-CN" altLang="zh-CN" sz="2000">
                <a:cs typeface="Times New Roman" panose="02020603050405020304" pitchFamily="18" charset="0"/>
              </a:rPr>
              <a:t>设计模块，直接进行从概念到产品最后一环的设计工作，并能通过</a:t>
            </a:r>
            <a:r>
              <a:rPr lang="en-US" altLang="zh-CN" sz="2000"/>
              <a:t>3D</a:t>
            </a:r>
            <a:r>
              <a:rPr lang="zh-CN" altLang="zh-CN" sz="2000">
                <a:cs typeface="Times New Roman" panose="02020603050405020304" pitchFamily="18" charset="0"/>
              </a:rPr>
              <a:t>功能展现未来产品的虚拟雏形。</a:t>
            </a:r>
            <a:endParaRPr lang="zh-CN" altLang="en-US" sz="2000"/>
          </a:p>
        </p:txBody>
      </p:sp>
      <p:pic>
        <p:nvPicPr>
          <p:cNvPr id="121861" name="图片 6">
            <a:extLst>
              <a:ext uri="{FF2B5EF4-FFF2-40B4-BE49-F238E27FC236}">
                <a16:creationId xmlns:a16="http://schemas.microsoft.com/office/drawing/2014/main" id="{52EFD3D6-2459-4324-95B8-D53B24398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740" y="2487613"/>
            <a:ext cx="5886450" cy="3913188"/>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20061121_165054_Proteus%D1%DD%CA%BE"/>
          <p:cNvPicPr>
            <a:picLocks noChangeAspect="1" noChangeArrowheads="1" noCrop="1"/>
          </p:cNvPicPr>
          <p:nvPr/>
        </p:nvPicPr>
        <p:blipFill>
          <a:blip r:embed="rId3"/>
          <a:srcRect/>
          <a:stretch>
            <a:fillRect/>
          </a:stretch>
        </p:blipFill>
        <p:spPr bwMode="auto">
          <a:xfrm>
            <a:off x="1907704" y="826892"/>
            <a:ext cx="7127875" cy="548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Text Box 3"/>
          <p:cNvSpPr txBox="1">
            <a:spLocks noChangeArrowheads="1"/>
          </p:cNvSpPr>
          <p:nvPr/>
        </p:nvSpPr>
        <p:spPr bwMode="auto">
          <a:xfrm>
            <a:off x="812800" y="295275"/>
            <a:ext cx="2592388" cy="519113"/>
          </a:xfrm>
          <a:prstGeom prst="rect">
            <a:avLst/>
          </a:prstGeom>
          <a:noFill/>
          <a:ln>
            <a:noFill/>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defRPr/>
            </a:pPr>
            <a:r>
              <a:rPr kumimoji="0" lang="zh-CN" altLang="en-US" sz="2800" b="1" dirty="0">
                <a:solidFill>
                  <a:srgbClr val="0000FF"/>
                </a:solidFill>
                <a:effectLst>
                  <a:outerShdw blurRad="38100" dist="38100" dir="2700000" algn="tl">
                    <a:srgbClr val="000000">
                      <a:alpha val="43137"/>
                    </a:srgbClr>
                  </a:outerShdw>
                </a:effectLst>
                <a:latin typeface="Arial" panose="020B0604020202020204" pitchFamily="34" charset="0"/>
              </a:rPr>
              <a:t>仿真运行效果</a:t>
            </a:r>
          </a:p>
        </p:txBody>
      </p:sp>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5040" r="9278"/>
          <a:stretch>
            <a:fillRect/>
          </a:stretch>
        </p:blipFill>
        <p:spPr>
          <a:xfrm>
            <a:off x="686027" y="1184496"/>
            <a:ext cx="1422967" cy="1660748"/>
          </a:xfrm>
          <a:prstGeom prst="rect">
            <a:avLst/>
          </a:prstGeom>
        </p:spPr>
      </p:pic>
      <p:sp>
        <p:nvSpPr>
          <p:cNvPr id="5" name="页脚占位符 1"/>
          <p:cNvSpPr>
            <a:spLocks noGrp="1"/>
          </p:cNvSpPr>
          <p:nvPr>
            <p:ph type="ftr" sz="quarter" idx="10"/>
          </p:nvPr>
        </p:nvSpPr>
        <p:spPr>
          <a:xfrm>
            <a:off x="5867400" y="6477000"/>
            <a:ext cx="2743200" cy="304800"/>
          </a:xfrm>
        </p:spPr>
        <p:txBody>
          <a:bodyPr/>
          <a:lstStyle/>
          <a:p>
            <a:pPr>
              <a:defRPr/>
            </a:pPr>
            <a:r>
              <a:rPr lang="zh-CN" altLang="en-US" dirty="0"/>
              <a:t>河北工业大学</a:t>
            </a:r>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9394"/>
                                        </p:tgtEl>
                                        <p:attrNameLst>
                                          <p:attrName>style.visibility</p:attrName>
                                        </p:attrNameLst>
                                      </p:cBhvr>
                                      <p:to>
                                        <p:strVal val="visible"/>
                                      </p:to>
                                    </p:set>
                                    <p:animEffect transition="in" filter="barn(inVertical)">
                                      <p:cBhvr>
                                        <p:cTn id="7" dur="500"/>
                                        <p:tgtEl>
                                          <p:spTgt spid="59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5BA0482-56F6-40F7-88B9-1C3EC02A04D0}"/>
              </a:ext>
            </a:extLst>
          </p:cNvPr>
          <p:cNvSpPr txBox="1"/>
          <p:nvPr/>
        </p:nvSpPr>
        <p:spPr>
          <a:xfrm>
            <a:off x="611560" y="1168306"/>
            <a:ext cx="7705352" cy="4847930"/>
          </a:xfrm>
          <a:prstGeom prst="rect">
            <a:avLst/>
          </a:prstGeom>
          <a:noFill/>
        </p:spPr>
        <p:txBody>
          <a:bodyPr wrap="square">
            <a:spAutoFit/>
          </a:bodyPr>
          <a:lstStyle/>
          <a:p>
            <a:pPr algn="just">
              <a:lnSpc>
                <a:spcPts val="3400"/>
              </a:lnSpc>
            </a:pPr>
            <a:r>
              <a:rPr lang="en-US" altLang="zh-CN" sz="2400" b="1"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宋体" panose="02010600030101010101" pitchFamily="2" charset="-122"/>
              </a:rPr>
              <a:t>1</a:t>
            </a:r>
            <a:r>
              <a:rPr lang="zh-CN" altLang="zh-CN" sz="2400" b="1"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宋体" panose="02010600030101010101" pitchFamily="2" charset="-122"/>
              </a:rPr>
              <a:t>．单片机是在一块半导体硅片上集成了计算机基本功能部件的微型计算机。虽然只是一个芯片，但从组成和功能上，单片机都已具有了微机系统的基本含义。</a:t>
            </a:r>
          </a:p>
          <a:p>
            <a:pPr algn="just">
              <a:lnSpc>
                <a:spcPts val="3400"/>
              </a:lnSpc>
            </a:pPr>
            <a:r>
              <a:rPr lang="en-US" altLang="zh-CN" sz="2400" b="1"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宋体" panose="02010600030101010101" pitchFamily="2" charset="-122"/>
              </a:rPr>
              <a:t>2</a:t>
            </a:r>
            <a:r>
              <a:rPr lang="zh-CN" altLang="zh-CN" sz="2400" b="1"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宋体" panose="02010600030101010101" pitchFamily="2" charset="-122"/>
              </a:rPr>
              <a:t>．单片机诞生后大体经历了</a:t>
            </a:r>
            <a:r>
              <a:rPr lang="en-US" altLang="zh-CN" sz="2400" b="1"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宋体" panose="02010600030101010101" pitchFamily="2" charset="-122"/>
              </a:rPr>
              <a:t>SCM</a:t>
            </a:r>
            <a:r>
              <a:rPr lang="zh-CN" altLang="zh-CN" sz="2400" b="1"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宋体" panose="02010600030101010101" pitchFamily="2" charset="-122"/>
              </a:rPr>
              <a:t>、</a:t>
            </a:r>
            <a:r>
              <a:rPr lang="en-US" altLang="zh-CN" sz="2400" b="1"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宋体" panose="02010600030101010101" pitchFamily="2" charset="-122"/>
              </a:rPr>
              <a:t>MCU</a:t>
            </a:r>
            <a:r>
              <a:rPr lang="zh-CN" altLang="zh-CN" sz="2400" b="1"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宋体" panose="02010600030101010101" pitchFamily="2" charset="-122"/>
              </a:rPr>
              <a:t>和</a:t>
            </a:r>
            <a:r>
              <a:rPr lang="en-US" altLang="zh-CN" sz="2400" b="1"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宋体" panose="02010600030101010101" pitchFamily="2" charset="-122"/>
              </a:rPr>
              <a:t>SoC</a:t>
            </a:r>
            <a:r>
              <a:rPr lang="zh-CN" altLang="zh-CN" sz="2400" b="1"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宋体" panose="02010600030101010101" pitchFamily="2" charset="-122"/>
              </a:rPr>
              <a:t>三大阶段，其发展趋势是</a:t>
            </a:r>
            <a:r>
              <a:rPr lang="en-US" altLang="zh-CN" sz="2400" b="1"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宋体" panose="02010600030101010101" pitchFamily="2" charset="-122"/>
              </a:rPr>
              <a:t>CMOS</a:t>
            </a:r>
            <a:r>
              <a:rPr lang="zh-CN" altLang="zh-CN" sz="2400" b="1"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宋体" panose="02010600030101010101" pitchFamily="2" charset="-122"/>
              </a:rPr>
              <a:t>化、低功耗化、低电压化、高性能化、大容量化。具有</a:t>
            </a:r>
            <a:r>
              <a:rPr lang="en-US" altLang="zh-CN" sz="2400" b="1"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宋体" panose="02010600030101010101" pitchFamily="2" charset="-122"/>
              </a:rPr>
              <a:t>51</a:t>
            </a:r>
            <a:r>
              <a:rPr lang="zh-CN" altLang="zh-CN" sz="2400" b="1"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宋体" panose="02010600030101010101" pitchFamily="2" charset="-122"/>
              </a:rPr>
              <a:t>内核的</a:t>
            </a:r>
            <a:r>
              <a:rPr lang="en-US" altLang="zh-CN" sz="2400" b="1"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宋体" panose="02010600030101010101" pitchFamily="2" charset="-122"/>
              </a:rPr>
              <a:t>8</a:t>
            </a:r>
            <a:r>
              <a:rPr lang="zh-CN" altLang="zh-CN" sz="2400" b="1"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宋体" panose="02010600030101010101" pitchFamily="2" charset="-122"/>
              </a:rPr>
              <a:t>位单片机仍然是目前主流机型。</a:t>
            </a:r>
          </a:p>
          <a:p>
            <a:pPr algn="just">
              <a:lnSpc>
                <a:spcPts val="3400"/>
              </a:lnSpc>
            </a:pPr>
            <a:r>
              <a:rPr lang="en-US" altLang="zh-CN" sz="2400" b="1"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宋体" panose="02010600030101010101" pitchFamily="2" charset="-122"/>
              </a:rPr>
              <a:t>3</a:t>
            </a:r>
            <a:r>
              <a:rPr lang="zh-CN" altLang="zh-CN" sz="2400" b="1"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宋体" panose="02010600030101010101" pitchFamily="2" charset="-122"/>
              </a:rPr>
              <a:t>．不同数制及其转换和基本逻辑门电路是学习单片机的重要基础知识。</a:t>
            </a:r>
          </a:p>
          <a:p>
            <a:pPr algn="just">
              <a:lnSpc>
                <a:spcPts val="3400"/>
              </a:lnSpc>
            </a:pPr>
            <a:r>
              <a:rPr lang="en-US" altLang="zh-CN" sz="2400" b="1"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宋体" panose="02010600030101010101" pitchFamily="2" charset="-122"/>
              </a:rPr>
              <a:t>4</a:t>
            </a:r>
            <a:r>
              <a:rPr lang="zh-CN" altLang="zh-CN" sz="2400" b="1"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宋体" panose="02010600030101010101" pitchFamily="2" charset="-122"/>
              </a:rPr>
              <a:t>．</a:t>
            </a:r>
            <a:r>
              <a:rPr lang="en-US" altLang="zh-CN" sz="2400" b="1"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宋体" panose="02010600030101010101" pitchFamily="2" charset="-122"/>
              </a:rPr>
              <a:t>Proteus</a:t>
            </a:r>
            <a:r>
              <a:rPr lang="zh-CN" altLang="zh-CN" sz="2400" b="1"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宋体" panose="02010600030101010101" pitchFamily="2" charset="-122"/>
              </a:rPr>
              <a:t>是具有单片机原理图设计、程序开发、仿真运行和</a:t>
            </a:r>
            <a:r>
              <a:rPr lang="en-US" altLang="zh-CN" sz="2400" b="1"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宋体" panose="02010600030101010101" pitchFamily="2" charset="-122"/>
              </a:rPr>
              <a:t>PCB</a:t>
            </a:r>
            <a:r>
              <a:rPr lang="zh-CN" altLang="zh-CN" sz="2400" b="1"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宋体" panose="02010600030101010101" pitchFamily="2" charset="-122"/>
              </a:rPr>
              <a:t>设计等功能的</a:t>
            </a:r>
            <a:r>
              <a:rPr lang="en-US" altLang="zh-CN" sz="2400" b="1"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宋体" panose="02010600030101010101" pitchFamily="2" charset="-122"/>
              </a:rPr>
              <a:t>EDA</a:t>
            </a:r>
            <a:r>
              <a:rPr lang="zh-CN" altLang="zh-CN" sz="2400" b="1" kern="10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宋体" panose="02010600030101010101" pitchFamily="2" charset="-122"/>
              </a:rPr>
              <a:t>优秀软件。</a:t>
            </a:r>
          </a:p>
        </p:txBody>
      </p:sp>
      <p:sp>
        <p:nvSpPr>
          <p:cNvPr id="3" name="文本框 2">
            <a:extLst>
              <a:ext uri="{FF2B5EF4-FFF2-40B4-BE49-F238E27FC236}">
                <a16:creationId xmlns:a16="http://schemas.microsoft.com/office/drawing/2014/main" id="{84EF144F-7B08-4118-93DB-0E12D9ADD3F8}"/>
              </a:ext>
            </a:extLst>
          </p:cNvPr>
          <p:cNvSpPr txBox="1">
            <a:spLocks noChangeArrowheads="1"/>
          </p:cNvSpPr>
          <p:nvPr/>
        </p:nvSpPr>
        <p:spPr bwMode="auto">
          <a:xfrm>
            <a:off x="251520" y="89064"/>
            <a:ext cx="864096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Times New Roman" panose="02020603050405020304" pitchFamily="18" charset="0"/>
              </a:defRPr>
            </a:lvl1pPr>
            <a:lvl2pPr marL="742950" indent="-285750">
              <a:buFont typeface="Arial" panose="020B0604020202020204" pitchFamily="34" charset="0"/>
              <a:defRPr>
                <a:solidFill>
                  <a:schemeClr val="tx1"/>
                </a:solidFill>
                <a:latin typeface="Times New Roman" panose="02020603050405020304" pitchFamily="18" charset="0"/>
              </a:defRPr>
            </a:lvl2pPr>
            <a:lvl3pPr marL="1143000" indent="-228600">
              <a:buFont typeface="Arial" panose="020B0604020202020204" pitchFamily="34" charset="0"/>
              <a:defRPr>
                <a:solidFill>
                  <a:schemeClr val="tx1"/>
                </a:solidFill>
                <a:latin typeface="Times New Roman" panose="02020603050405020304" pitchFamily="18" charset="0"/>
              </a:defRPr>
            </a:lvl3pPr>
            <a:lvl4pPr marL="1600200" indent="-228600">
              <a:buFont typeface="Arial" panose="020B0604020202020204" pitchFamily="34" charset="0"/>
              <a:defRPr>
                <a:solidFill>
                  <a:schemeClr val="tx1"/>
                </a:solidFill>
                <a:latin typeface="Times New Roman" panose="02020603050405020304" pitchFamily="18" charset="0"/>
              </a:defRPr>
            </a:lvl4pPr>
            <a:lvl5pPr marL="2057400" indent="-228600">
              <a:buFont typeface="Arial" panose="020B0604020202020204" pitchFamily="34" charse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ctr"/>
            <a:r>
              <a:rPr lang="zh-CN" altLang="en-US" sz="4800" b="1" dirty="0">
                <a:solidFill>
                  <a:srgbClr val="C00000"/>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本章小结</a:t>
            </a:r>
            <a:endParaRPr lang="zh-CN" altLang="en-US" sz="32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zh-CN" altLang="en-US"/>
              <a:t>河北工业大学</a:t>
            </a:r>
            <a:endParaRPr lang="en-US" altLang="zh-CN"/>
          </a:p>
        </p:txBody>
      </p:sp>
      <p:sp>
        <p:nvSpPr>
          <p:cNvPr id="3" name="文本框 2"/>
          <p:cNvSpPr txBox="1"/>
          <p:nvPr/>
        </p:nvSpPr>
        <p:spPr>
          <a:xfrm>
            <a:off x="2843808" y="319624"/>
            <a:ext cx="4608512" cy="523220"/>
          </a:xfrm>
          <a:prstGeom prst="rect">
            <a:avLst/>
          </a:prstGeom>
          <a:noFill/>
        </p:spPr>
        <p:txBody>
          <a:bodyPr wrap="square" rtlCol="0">
            <a:spAutoFit/>
          </a:bodyPr>
          <a:lstStyle/>
          <a:p>
            <a:r>
              <a:rPr lang="en-US" altLang="zh-CN" sz="2800" b="1" dirty="0">
                <a:solidFill>
                  <a:srgbClr val="FF0000"/>
                </a:solidFill>
                <a:effectLst>
                  <a:outerShdw blurRad="38100" dist="38100" dir="2700000" algn="tl">
                    <a:srgbClr val="000000">
                      <a:alpha val="43137"/>
                    </a:srgbClr>
                  </a:outerShdw>
                </a:effectLst>
              </a:rPr>
              <a:t>HMOS</a:t>
            </a:r>
            <a:r>
              <a:rPr lang="zh-CN" altLang="en-US" sz="2800" b="1" dirty="0">
                <a:solidFill>
                  <a:srgbClr val="FF0000"/>
                </a:solidFill>
                <a:effectLst>
                  <a:outerShdw blurRad="38100" dist="38100" dir="2700000" algn="tl">
                    <a:srgbClr val="000000">
                      <a:alpha val="43137"/>
                    </a:srgbClr>
                  </a:outerShdw>
                </a:effectLst>
              </a:rPr>
              <a:t>和</a:t>
            </a:r>
            <a:r>
              <a:rPr lang="en-US" altLang="zh-CN" sz="2800" b="1" dirty="0">
                <a:solidFill>
                  <a:srgbClr val="FF0000"/>
                </a:solidFill>
                <a:effectLst>
                  <a:outerShdw blurRad="38100" dist="38100" dir="2700000" algn="tl">
                    <a:srgbClr val="000000">
                      <a:alpha val="43137"/>
                    </a:srgbClr>
                  </a:outerShdw>
                </a:effectLst>
              </a:rPr>
              <a:t>CHMOS</a:t>
            </a:r>
            <a:endParaRPr lang="zh-CN" altLang="en-US" sz="2800" b="1" dirty="0">
              <a:solidFill>
                <a:srgbClr val="FF0000"/>
              </a:solidFill>
              <a:effectLst>
                <a:outerShdw blurRad="38100" dist="38100" dir="2700000" algn="tl">
                  <a:srgbClr val="000000">
                    <a:alpha val="43137"/>
                  </a:srgbClr>
                </a:outerShdw>
              </a:effectLst>
            </a:endParaRPr>
          </a:p>
        </p:txBody>
      </p:sp>
      <p:sp>
        <p:nvSpPr>
          <p:cNvPr id="4" name="文本框 3"/>
          <p:cNvSpPr txBox="1"/>
          <p:nvPr/>
        </p:nvSpPr>
        <p:spPr>
          <a:xfrm>
            <a:off x="530794" y="1067252"/>
            <a:ext cx="8289677" cy="1938992"/>
          </a:xfrm>
          <a:prstGeom prst="rect">
            <a:avLst/>
          </a:prstGeom>
          <a:noFill/>
        </p:spPr>
        <p:txBody>
          <a:bodyPr wrap="square" rtlCol="0">
            <a:spAutoFit/>
          </a:bodyPr>
          <a:lstStyle/>
          <a:p>
            <a:r>
              <a:rPr lang="en-US" altLang="zh-CN" sz="2400" b="1" dirty="0">
                <a:effectLst>
                  <a:outerShdw blurRad="38100" dist="38100" dir="2700000" algn="tl">
                    <a:srgbClr val="000000">
                      <a:alpha val="43137"/>
                    </a:srgbClr>
                  </a:outerShdw>
                </a:effectLst>
              </a:rPr>
              <a:t>HMOS</a:t>
            </a:r>
            <a:r>
              <a:rPr lang="zh-CN" altLang="en-US" sz="2400" b="1" dirty="0">
                <a:effectLst>
                  <a:outerShdw blurRad="38100" dist="38100" dir="2700000" algn="tl">
                    <a:srgbClr val="000000">
                      <a:alpha val="43137"/>
                    </a:srgbClr>
                  </a:outerShdw>
                </a:effectLst>
              </a:rPr>
              <a:t>（</a:t>
            </a:r>
            <a:r>
              <a:rPr lang="en-US" altLang="zh-CN" sz="2400" b="1" dirty="0">
                <a:effectLst>
                  <a:outerShdw blurRad="38100" dist="38100" dir="2700000" algn="tl">
                    <a:srgbClr val="000000">
                      <a:alpha val="43137"/>
                    </a:srgbClr>
                  </a:outerShdw>
                </a:effectLst>
              </a:rPr>
              <a:t>High performance Metal-Oxide-</a:t>
            </a:r>
            <a:r>
              <a:rPr lang="en-US" altLang="zh-CN" sz="2400" b="1" dirty="0" err="1">
                <a:effectLst>
                  <a:outerShdw blurRad="38100" dist="38100" dir="2700000" algn="tl">
                    <a:srgbClr val="000000">
                      <a:alpha val="43137"/>
                    </a:srgbClr>
                  </a:outerShdw>
                </a:effectLst>
              </a:rPr>
              <a:t>Semiconducto</a:t>
            </a:r>
            <a:r>
              <a:rPr lang="zh-CN" altLang="en-US" sz="2400" b="1" dirty="0">
                <a:effectLst>
                  <a:outerShdw blurRad="38100" dist="38100" dir="2700000" algn="tl">
                    <a:srgbClr val="000000">
                      <a:alpha val="43137"/>
                    </a:srgbClr>
                  </a:outerShdw>
                </a:effectLst>
              </a:rPr>
              <a:t>），即高性能金属氧化物半导体。特点：高速度、高密度。</a:t>
            </a:r>
            <a:endParaRPr lang="en-US" altLang="zh-CN" sz="2400" b="1" dirty="0">
              <a:effectLst>
                <a:outerShdw blurRad="38100" dist="38100" dir="2700000" algn="tl">
                  <a:srgbClr val="000000">
                    <a:alpha val="43137"/>
                  </a:srgbClr>
                </a:outerShdw>
              </a:effectLst>
            </a:endParaRPr>
          </a:p>
          <a:p>
            <a:r>
              <a:rPr lang="en-US" altLang="zh-CN" sz="2400" b="1" dirty="0">
                <a:effectLst>
                  <a:outerShdw blurRad="38100" dist="38100" dir="2700000" algn="tl">
                    <a:srgbClr val="000000">
                      <a:alpha val="43137"/>
                    </a:srgbClr>
                  </a:outerShdw>
                </a:effectLst>
              </a:rPr>
              <a:t>CHMOS</a:t>
            </a:r>
            <a:r>
              <a:rPr lang="zh-CN" altLang="en-US" sz="2400" b="1" dirty="0">
                <a:effectLst>
                  <a:outerShdw blurRad="38100" dist="38100" dir="2700000" algn="tl">
                    <a:srgbClr val="000000">
                      <a:alpha val="43137"/>
                    </a:srgbClr>
                  </a:outerShdw>
                </a:effectLst>
              </a:rPr>
              <a:t>（</a:t>
            </a:r>
            <a:r>
              <a:rPr lang="en-US" altLang="zh-CN" sz="2400" b="1" dirty="0">
                <a:effectLst>
                  <a:outerShdw blurRad="38100" dist="38100" dir="2700000" algn="tl">
                    <a:srgbClr val="000000">
                      <a:alpha val="43137"/>
                    </a:srgbClr>
                  </a:outerShdw>
                </a:effectLst>
              </a:rPr>
              <a:t>Complementary Hybrid Metal-Oxide-Semiconductor </a:t>
            </a:r>
            <a:r>
              <a:rPr lang="zh-CN" altLang="en-US" sz="2400" b="1" dirty="0">
                <a:effectLst>
                  <a:outerShdw blurRad="38100" dist="38100" dir="2700000" algn="tl">
                    <a:srgbClr val="000000">
                      <a:alpha val="43137"/>
                    </a:srgbClr>
                  </a:outerShdw>
                </a:effectLst>
              </a:rPr>
              <a:t>），即混合互补金属氧化物半导体。特点：高速度、高密度、</a:t>
            </a:r>
            <a:r>
              <a:rPr lang="zh-CN" altLang="en-US" sz="2400" b="1" dirty="0">
                <a:solidFill>
                  <a:srgbClr val="0000FF"/>
                </a:solidFill>
                <a:effectLst>
                  <a:outerShdw blurRad="38100" dist="38100" dir="2700000" algn="tl">
                    <a:srgbClr val="000000">
                      <a:alpha val="43137"/>
                    </a:srgbClr>
                  </a:outerShdw>
                </a:effectLst>
              </a:rPr>
              <a:t>低功耗</a:t>
            </a:r>
            <a:r>
              <a:rPr lang="zh-CN" altLang="en-US" sz="2400" b="1" dirty="0">
                <a:effectLst>
                  <a:outerShdw blurRad="38100" dist="38100" dir="2700000" algn="tl">
                    <a:srgbClr val="000000">
                      <a:alpha val="43137"/>
                    </a:srgbClr>
                  </a:outerShdw>
                </a:effectLst>
              </a:rPr>
              <a:t>。</a:t>
            </a:r>
          </a:p>
        </p:txBody>
      </p:sp>
      <p:sp>
        <p:nvSpPr>
          <p:cNvPr id="5" name="文本框 4"/>
          <p:cNvSpPr txBox="1"/>
          <p:nvPr/>
        </p:nvSpPr>
        <p:spPr>
          <a:xfrm>
            <a:off x="571176" y="2989166"/>
            <a:ext cx="8208912" cy="3046988"/>
          </a:xfrm>
          <a:prstGeom prst="rect">
            <a:avLst/>
          </a:prstGeom>
          <a:noFill/>
        </p:spPr>
        <p:txBody>
          <a:bodyPr wrap="square" rtlCol="0">
            <a:spAutoFit/>
          </a:bodyPr>
          <a:lstStyle/>
          <a:p>
            <a:r>
              <a:rPr lang="en-US" altLang="zh-CN" sz="2400" b="1" dirty="0">
                <a:effectLst>
                  <a:outerShdw blurRad="38100" dist="38100" dir="2700000" algn="tl">
                    <a:srgbClr val="000000">
                      <a:alpha val="43137"/>
                    </a:srgbClr>
                  </a:outerShdw>
                </a:effectLst>
              </a:rPr>
              <a:t>CHMOS</a:t>
            </a:r>
            <a:r>
              <a:rPr lang="zh-CN" altLang="en-US" sz="2400" b="1" dirty="0">
                <a:effectLst>
                  <a:outerShdw blurRad="38100" dist="38100" dir="2700000" algn="tl">
                    <a:srgbClr val="000000">
                      <a:alpha val="43137"/>
                    </a:srgbClr>
                  </a:outerShdw>
                </a:effectLst>
              </a:rPr>
              <a:t>和</a:t>
            </a:r>
            <a:r>
              <a:rPr lang="en-US" altLang="zh-CN" sz="2400" b="1" dirty="0">
                <a:effectLst>
                  <a:outerShdw blurRad="38100" dist="38100" dir="2700000" algn="tl">
                    <a:srgbClr val="000000">
                      <a:alpha val="43137"/>
                    </a:srgbClr>
                  </a:outerShdw>
                </a:effectLst>
              </a:rPr>
              <a:t>HMOS</a:t>
            </a:r>
            <a:r>
              <a:rPr lang="zh-CN" altLang="en-US" sz="2400" b="1" dirty="0">
                <a:effectLst>
                  <a:outerShdw blurRad="38100" dist="38100" dir="2700000" algn="tl">
                    <a:srgbClr val="000000">
                      <a:alpha val="43137"/>
                    </a:srgbClr>
                  </a:outerShdw>
                </a:effectLst>
              </a:rPr>
              <a:t>在功能上是完全兼容的。</a:t>
            </a:r>
            <a:endParaRPr lang="en-US" altLang="zh-CN" sz="2400" b="1" dirty="0">
              <a:effectLst>
                <a:outerShdw blurRad="38100" dist="38100" dir="2700000" algn="tl">
                  <a:srgbClr val="000000">
                    <a:alpha val="43137"/>
                  </a:srgbClr>
                </a:outerShdw>
              </a:effectLst>
            </a:endParaRPr>
          </a:p>
          <a:p>
            <a:r>
              <a:rPr lang="zh-CN" altLang="en-US" sz="2400" b="1" dirty="0">
                <a:effectLst>
                  <a:outerShdw blurRad="38100" dist="38100" dir="2700000" algn="tl">
                    <a:srgbClr val="000000">
                      <a:alpha val="43137"/>
                    </a:srgbClr>
                  </a:outerShdw>
                </a:effectLst>
              </a:rPr>
              <a:t>区别：</a:t>
            </a:r>
            <a:r>
              <a:rPr lang="en-US" altLang="zh-CN" sz="2400" b="1" dirty="0">
                <a:effectLst>
                  <a:outerShdw blurRad="38100" dist="38100" dir="2700000" algn="tl">
                    <a:srgbClr val="000000">
                      <a:alpha val="43137"/>
                    </a:srgbClr>
                  </a:outerShdw>
                </a:effectLst>
              </a:rPr>
              <a:t>CHMOS</a:t>
            </a:r>
            <a:r>
              <a:rPr lang="zh-CN" altLang="en-US" sz="2400" b="1" dirty="0">
                <a:effectLst>
                  <a:outerShdw blurRad="38100" dist="38100" dir="2700000" algn="tl">
                    <a:srgbClr val="000000">
                      <a:alpha val="43137"/>
                    </a:srgbClr>
                  </a:outerShdw>
                </a:effectLst>
              </a:rPr>
              <a:t>器件具有低功耗的特点。它所消耗的电流比</a:t>
            </a:r>
            <a:r>
              <a:rPr lang="en-US" altLang="zh-CN" sz="2400" b="1" dirty="0">
                <a:effectLst>
                  <a:outerShdw blurRad="38100" dist="38100" dir="2700000" algn="tl">
                    <a:srgbClr val="000000">
                      <a:alpha val="43137"/>
                    </a:srgbClr>
                  </a:outerShdw>
                </a:effectLst>
              </a:rPr>
              <a:t>HMOS</a:t>
            </a:r>
            <a:r>
              <a:rPr lang="zh-CN" altLang="en-US" sz="2400" b="1" dirty="0">
                <a:effectLst>
                  <a:outerShdw blurRad="38100" dist="38100" dir="2700000" algn="tl">
                    <a:srgbClr val="000000">
                      <a:alpha val="43137"/>
                    </a:srgbClr>
                  </a:outerShdw>
                </a:effectLst>
              </a:rPr>
              <a:t>器件少很多，主要在于其采用了两种降低功耗的方式（空闲方式和掉电方式）。</a:t>
            </a:r>
            <a:r>
              <a:rPr lang="en-US" altLang="zh-CN" sz="2400" b="1" dirty="0">
                <a:effectLst>
                  <a:outerShdw blurRad="38100" dist="38100" dir="2700000" algn="tl">
                    <a:srgbClr val="000000">
                      <a:alpha val="43137"/>
                    </a:srgbClr>
                  </a:outerShdw>
                </a:effectLst>
              </a:rPr>
              <a:t>CHMOS</a:t>
            </a:r>
            <a:r>
              <a:rPr lang="zh-CN" altLang="en-US" sz="2400" b="1" dirty="0">
                <a:effectLst>
                  <a:outerShdw blurRad="38100" dist="38100" dir="2700000" algn="tl">
                    <a:srgbClr val="000000">
                      <a:alpha val="43137"/>
                    </a:srgbClr>
                  </a:outerShdw>
                </a:effectLst>
              </a:rPr>
              <a:t>器件在掉电方式（</a:t>
            </a:r>
            <a:r>
              <a:rPr lang="en-US" altLang="zh-CN" sz="2400" b="1" dirty="0">
                <a:effectLst>
                  <a:outerShdw blurRad="38100" dist="38100" dir="2700000" algn="tl">
                    <a:srgbClr val="000000">
                      <a:alpha val="43137"/>
                    </a:srgbClr>
                  </a:outerShdw>
                </a:effectLst>
              </a:rPr>
              <a:t>CPU</a:t>
            </a:r>
            <a:r>
              <a:rPr lang="zh-CN" altLang="en-US" sz="2400" b="1" dirty="0">
                <a:effectLst>
                  <a:outerShdw blurRad="38100" dist="38100" dir="2700000" algn="tl">
                    <a:srgbClr val="000000">
                      <a:alpha val="43137"/>
                    </a:srgbClr>
                  </a:outerShdw>
                </a:effectLst>
              </a:rPr>
              <a:t>停止工作</a:t>
            </a:r>
            <a:r>
              <a:rPr lang="en-US" altLang="zh-CN" sz="2400" b="1" dirty="0">
                <a:effectLst>
                  <a:outerShdw blurRad="38100" dist="38100" dir="2700000" algn="tl">
                    <a:srgbClr val="000000">
                      <a:alpha val="43137"/>
                    </a:srgbClr>
                  </a:outerShdw>
                </a:effectLst>
              </a:rPr>
              <a:t>,</a:t>
            </a:r>
            <a:r>
              <a:rPr lang="zh-CN" altLang="en-US" sz="2400" b="1" dirty="0">
                <a:effectLst>
                  <a:outerShdw blurRad="38100" dist="38100" dir="2700000" algn="tl">
                    <a:srgbClr val="000000">
                      <a:alpha val="43137"/>
                    </a:srgbClr>
                  </a:outerShdw>
                </a:effectLst>
              </a:rPr>
              <a:t>片内</a:t>
            </a:r>
            <a:r>
              <a:rPr lang="en-US" altLang="zh-CN" sz="2400" b="1" dirty="0">
                <a:effectLst>
                  <a:outerShdw blurRad="38100" dist="38100" dir="2700000" algn="tl">
                    <a:srgbClr val="000000">
                      <a:alpha val="43137"/>
                    </a:srgbClr>
                  </a:outerShdw>
                </a:effectLst>
              </a:rPr>
              <a:t>RAM</a:t>
            </a:r>
            <a:r>
              <a:rPr lang="zh-CN" altLang="en-US" sz="2400" b="1" dirty="0">
                <a:effectLst>
                  <a:outerShdw blurRad="38100" dist="38100" dir="2700000" algn="tl">
                    <a:srgbClr val="000000">
                      <a:alpha val="43137"/>
                    </a:srgbClr>
                  </a:outerShdw>
                </a:effectLst>
              </a:rPr>
              <a:t>的数据继续保持）下时</a:t>
            </a:r>
            <a:r>
              <a:rPr lang="en-US" altLang="zh-CN" sz="2400" b="1" dirty="0">
                <a:effectLst>
                  <a:outerShdw blurRad="38100" dist="38100" dir="2700000" algn="tl">
                    <a:srgbClr val="000000">
                      <a:alpha val="43137"/>
                    </a:srgbClr>
                  </a:outerShdw>
                </a:effectLst>
              </a:rPr>
              <a:t>,</a:t>
            </a:r>
            <a:r>
              <a:rPr lang="zh-CN" altLang="en-US" sz="2400" b="1" dirty="0">
                <a:effectLst>
                  <a:outerShdw blurRad="38100" dist="38100" dir="2700000" algn="tl">
                    <a:srgbClr val="000000">
                      <a:alpha val="43137"/>
                    </a:srgbClr>
                  </a:outerShdw>
                </a:effectLst>
              </a:rPr>
              <a:t>消耗的电流可低于</a:t>
            </a:r>
            <a:r>
              <a:rPr lang="en-US" altLang="zh-CN" sz="2400" b="1" dirty="0">
                <a:effectLst>
                  <a:outerShdw blurRad="38100" dist="38100" dir="2700000" algn="tl">
                    <a:srgbClr val="000000">
                      <a:alpha val="43137"/>
                    </a:srgbClr>
                  </a:outerShdw>
                </a:effectLst>
              </a:rPr>
              <a:t>10μA</a:t>
            </a:r>
            <a:r>
              <a:rPr lang="zh-CN" altLang="en-US" sz="2400" b="1" dirty="0">
                <a:effectLst>
                  <a:outerShdw blurRad="38100" dist="38100" dir="2700000" algn="tl">
                    <a:srgbClr val="000000">
                      <a:alpha val="43137"/>
                    </a:srgbClr>
                  </a:outerShdw>
                </a:effectLst>
              </a:rPr>
              <a:t>。</a:t>
            </a:r>
            <a:endParaRPr lang="en-US" altLang="zh-CN" sz="2400" b="1" dirty="0">
              <a:effectLst>
                <a:outerShdw blurRad="38100" dist="38100" dir="2700000" algn="tl">
                  <a:srgbClr val="000000">
                    <a:alpha val="43137"/>
                  </a:srgbClr>
                </a:outerShdw>
              </a:effectLst>
            </a:endParaRPr>
          </a:p>
          <a:p>
            <a:r>
              <a:rPr lang="zh-CN" altLang="en-US" sz="2400" b="1" dirty="0">
                <a:effectLst>
                  <a:outerShdw blurRad="38100" dist="38100" dir="2700000" algn="tl">
                    <a:srgbClr val="000000">
                      <a:alpha val="43137"/>
                    </a:srgbClr>
                  </a:outerShdw>
                </a:effectLst>
              </a:rPr>
              <a:t>采用</a:t>
            </a:r>
            <a:r>
              <a:rPr lang="en-US" altLang="zh-CN" sz="2400" b="1" dirty="0">
                <a:effectLst>
                  <a:outerShdw blurRad="38100" dist="38100" dir="2700000" algn="tl">
                    <a:srgbClr val="000000">
                      <a:alpha val="43137"/>
                    </a:srgbClr>
                  </a:outerShdw>
                </a:effectLst>
              </a:rPr>
              <a:t>CHMOS</a:t>
            </a:r>
            <a:r>
              <a:rPr lang="zh-CN" altLang="en-US" sz="2400" b="1" dirty="0">
                <a:effectLst>
                  <a:outerShdw blurRad="38100" dist="38100" dir="2700000" algn="tl">
                    <a:srgbClr val="000000">
                      <a:alpha val="43137"/>
                    </a:srgbClr>
                  </a:outerShdw>
                </a:effectLst>
              </a:rPr>
              <a:t>的器件在编号中用一个</a:t>
            </a:r>
            <a:r>
              <a:rPr lang="en-US" altLang="zh-CN" sz="2400" b="1" dirty="0">
                <a:effectLst>
                  <a:outerShdw blurRad="38100" dist="38100" dir="2700000" algn="tl">
                    <a:srgbClr val="000000">
                      <a:alpha val="43137"/>
                    </a:srgbClr>
                  </a:outerShdw>
                </a:effectLst>
              </a:rPr>
              <a:t>C</a:t>
            </a:r>
            <a:r>
              <a:rPr lang="zh-CN" altLang="en-US" sz="2400" b="1" dirty="0">
                <a:effectLst>
                  <a:outerShdw blurRad="38100" dist="38100" dir="2700000" algn="tl">
                    <a:srgbClr val="000000">
                      <a:alpha val="43137"/>
                    </a:srgbClr>
                  </a:outerShdw>
                </a:effectLst>
              </a:rPr>
              <a:t>来加以区别</a:t>
            </a:r>
            <a:r>
              <a:rPr lang="en-US" altLang="zh-CN" sz="2400" b="1" dirty="0">
                <a:effectLst>
                  <a:outerShdw blurRad="38100" dist="38100" dir="2700000" algn="tl">
                    <a:srgbClr val="000000">
                      <a:alpha val="43137"/>
                    </a:srgbClr>
                  </a:outerShdw>
                </a:effectLst>
              </a:rPr>
              <a:t>:</a:t>
            </a:r>
            <a:r>
              <a:rPr lang="zh-CN" altLang="en-US" sz="2400" b="1" dirty="0">
                <a:effectLst>
                  <a:outerShdw blurRad="38100" dist="38100" dir="2700000" algn="tl">
                    <a:srgbClr val="000000">
                      <a:alpha val="43137"/>
                    </a:srgbClr>
                  </a:outerShdw>
                </a:effectLst>
              </a:rPr>
              <a:t>如</a:t>
            </a:r>
            <a:r>
              <a:rPr lang="en-US" altLang="zh-CN" sz="2400" b="1" dirty="0">
                <a:effectLst>
                  <a:outerShdw blurRad="38100" dist="38100" dir="2700000" algn="tl">
                    <a:srgbClr val="000000">
                      <a:alpha val="43137"/>
                    </a:srgbClr>
                  </a:outerShdw>
                </a:effectLst>
              </a:rPr>
              <a:t>80C51</a:t>
            </a:r>
            <a:r>
              <a:rPr lang="zh-CN" altLang="en-US" sz="2400" b="1" dirty="0">
                <a:effectLst>
                  <a:outerShdw blurRad="38100" dist="38100" dir="2700000" algn="tl">
                    <a:srgbClr val="000000">
                      <a:alpha val="43137"/>
                    </a:srgbClr>
                  </a:outerShdw>
                </a:effectLst>
              </a:rPr>
              <a:t>、</a:t>
            </a:r>
            <a:r>
              <a:rPr lang="en-US" altLang="zh-CN" sz="2400" b="1" dirty="0">
                <a:effectLst>
                  <a:outerShdw blurRad="38100" dist="38100" dir="2700000" algn="tl">
                    <a:srgbClr val="000000">
                      <a:alpha val="43137"/>
                    </a:srgbClr>
                  </a:outerShdw>
                </a:effectLst>
              </a:rPr>
              <a:t>80C31</a:t>
            </a:r>
            <a:r>
              <a:rPr lang="zh-CN" altLang="en-US" sz="2400" b="1" dirty="0">
                <a:effectLst>
                  <a:outerShdw blurRad="38100" dist="38100" dir="2700000" algn="tl">
                    <a:srgbClr val="000000">
                      <a:alpha val="43137"/>
                    </a:srgbClr>
                  </a:outerShdw>
                </a:effectLst>
              </a:rPr>
              <a:t>等。</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zh-CN" altLang="en-US"/>
              <a:t>河北工业大学</a:t>
            </a:r>
            <a:endParaRPr lang="en-US" altLang="zh-CN"/>
          </a:p>
        </p:txBody>
      </p:sp>
      <p:sp>
        <p:nvSpPr>
          <p:cNvPr id="3" name="文本框 2"/>
          <p:cNvSpPr txBox="1"/>
          <p:nvPr/>
        </p:nvSpPr>
        <p:spPr>
          <a:xfrm>
            <a:off x="377776" y="319624"/>
            <a:ext cx="4608512" cy="523220"/>
          </a:xfrm>
          <a:prstGeom prst="rect">
            <a:avLst/>
          </a:prstGeom>
          <a:noFill/>
        </p:spPr>
        <p:txBody>
          <a:bodyPr wrap="square" rtlCol="0">
            <a:spAutoFit/>
          </a:bodyPr>
          <a:lstStyle/>
          <a:p>
            <a:r>
              <a:rPr lang="en-US" altLang="zh-CN" sz="2800" b="1" dirty="0">
                <a:solidFill>
                  <a:srgbClr val="FF0000"/>
                </a:solidFill>
                <a:effectLst>
                  <a:outerShdw blurRad="38100" dist="38100" dir="2700000" algn="tl">
                    <a:srgbClr val="000000">
                      <a:alpha val="43137"/>
                    </a:srgbClr>
                  </a:outerShdw>
                </a:effectLst>
              </a:rPr>
              <a:t>EPROM</a:t>
            </a:r>
            <a:r>
              <a:rPr lang="zh-CN" altLang="en-US" sz="2800" b="1" dirty="0">
                <a:solidFill>
                  <a:srgbClr val="FF0000"/>
                </a:solidFill>
                <a:effectLst>
                  <a:outerShdw blurRad="38100" dist="38100" dir="2700000" algn="tl">
                    <a:srgbClr val="000000">
                      <a:alpha val="43137"/>
                    </a:srgbClr>
                  </a:outerShdw>
                </a:effectLst>
              </a:rPr>
              <a:t>和</a:t>
            </a:r>
            <a:r>
              <a:rPr lang="en-US" altLang="zh-CN" sz="2800" b="1" dirty="0">
                <a:solidFill>
                  <a:srgbClr val="FF0000"/>
                </a:solidFill>
                <a:effectLst>
                  <a:outerShdw blurRad="38100" dist="38100" dir="2700000" algn="tl">
                    <a:srgbClr val="000000">
                      <a:alpha val="43137"/>
                    </a:srgbClr>
                  </a:outerShdw>
                </a:effectLst>
              </a:rPr>
              <a:t>EEPROM</a:t>
            </a:r>
            <a:endParaRPr lang="zh-CN" altLang="en-US" sz="2800" b="1" dirty="0">
              <a:solidFill>
                <a:srgbClr val="FF0000"/>
              </a:solidFill>
              <a:effectLst>
                <a:outerShdw blurRad="38100" dist="38100" dir="2700000" algn="tl">
                  <a:srgbClr val="000000">
                    <a:alpha val="43137"/>
                  </a:srgbClr>
                </a:outerShdw>
              </a:effectLst>
            </a:endParaRPr>
          </a:p>
        </p:txBody>
      </p:sp>
      <p:sp>
        <p:nvSpPr>
          <p:cNvPr id="4" name="文本框 3"/>
          <p:cNvSpPr txBox="1"/>
          <p:nvPr/>
        </p:nvSpPr>
        <p:spPr>
          <a:xfrm>
            <a:off x="395536" y="1196752"/>
            <a:ext cx="8424936" cy="4793428"/>
          </a:xfrm>
          <a:prstGeom prst="rect">
            <a:avLst/>
          </a:prstGeom>
          <a:noFill/>
        </p:spPr>
        <p:txBody>
          <a:bodyPr wrap="square" rtlCol="0">
            <a:spAutoFit/>
          </a:bodyPr>
          <a:lstStyle/>
          <a:p>
            <a:pPr>
              <a:lnSpc>
                <a:spcPct val="120000"/>
              </a:lnSpc>
              <a:spcBef>
                <a:spcPts val="600"/>
              </a:spcBef>
            </a:pPr>
            <a:r>
              <a:rPr lang="en-US" altLang="zh-CN" sz="2400" b="1" dirty="0">
                <a:effectLst>
                  <a:outerShdw blurRad="38100" dist="38100" dir="2700000" algn="tl">
                    <a:srgbClr val="000000">
                      <a:alpha val="43137"/>
                    </a:srgbClr>
                  </a:outerShdw>
                </a:effectLst>
              </a:rPr>
              <a:t>1</a:t>
            </a:r>
            <a:r>
              <a:rPr lang="zh-CN" altLang="en-US" sz="2400" b="1" dirty="0">
                <a:effectLst>
                  <a:outerShdw blurRad="38100" dist="38100" dir="2700000" algn="tl">
                    <a:srgbClr val="000000">
                      <a:alpha val="43137"/>
                    </a:srgbClr>
                  </a:outerShdw>
                </a:effectLst>
              </a:rPr>
              <a:t>、</a:t>
            </a:r>
            <a:r>
              <a:rPr lang="en-US" altLang="zh-CN" sz="2400" b="1" dirty="0">
                <a:solidFill>
                  <a:srgbClr val="CC00FF"/>
                </a:solidFill>
                <a:effectLst>
                  <a:outerShdw blurRad="38100" dist="38100" dir="2700000" algn="tl">
                    <a:srgbClr val="000000">
                      <a:alpha val="43137"/>
                    </a:srgbClr>
                  </a:outerShdw>
                </a:effectLst>
              </a:rPr>
              <a:t>EPROM</a:t>
            </a:r>
            <a:r>
              <a:rPr lang="zh-CN" altLang="en-US" sz="2400" b="1" dirty="0">
                <a:effectLst>
                  <a:outerShdw blurRad="38100" dist="38100" dir="2700000" algn="tl">
                    <a:srgbClr val="000000">
                      <a:alpha val="43137"/>
                    </a:srgbClr>
                  </a:outerShdw>
                </a:effectLst>
              </a:rPr>
              <a:t>是一组浮栅晶体管，被一个提供比电子电路中常用电压更高电压的电子器件分别编程。一旦编程完成后，</a:t>
            </a:r>
            <a:r>
              <a:rPr lang="en-US" altLang="zh-CN" sz="2400" b="1" dirty="0">
                <a:effectLst>
                  <a:outerShdw blurRad="38100" dist="38100" dir="2700000" algn="tl">
                    <a:srgbClr val="000000">
                      <a:alpha val="43137"/>
                    </a:srgbClr>
                  </a:outerShdw>
                </a:effectLst>
              </a:rPr>
              <a:t>EPROM</a:t>
            </a:r>
            <a:r>
              <a:rPr lang="zh-CN" altLang="en-US" sz="2400" b="1" dirty="0">
                <a:effectLst>
                  <a:outerShdw blurRad="38100" dist="38100" dir="2700000" algn="tl">
                    <a:srgbClr val="000000">
                      <a:alpha val="43137"/>
                    </a:srgbClr>
                  </a:outerShdw>
                </a:effectLst>
              </a:rPr>
              <a:t>只能用强</a:t>
            </a:r>
            <a:r>
              <a:rPr lang="zh-CN" altLang="en-US" sz="2400" b="1" dirty="0">
                <a:effectLst>
                  <a:outerShdw blurRad="38100" dist="38100" dir="2700000" algn="tl">
                    <a:srgbClr val="000000">
                      <a:alpha val="43137"/>
                    </a:srgbClr>
                  </a:outerShdw>
                </a:effectLst>
                <a:highlight>
                  <a:srgbClr val="FFFF00"/>
                </a:highlight>
              </a:rPr>
              <a:t>紫外线</a:t>
            </a:r>
            <a:r>
              <a:rPr lang="zh-CN" altLang="en-US" sz="2400" b="1" dirty="0">
                <a:effectLst>
                  <a:outerShdw blurRad="38100" dist="38100" dir="2700000" algn="tl">
                    <a:srgbClr val="000000">
                      <a:alpha val="43137"/>
                    </a:srgbClr>
                  </a:outerShdw>
                </a:effectLst>
              </a:rPr>
              <a:t>照射来</a:t>
            </a:r>
            <a:r>
              <a:rPr lang="zh-CN" altLang="en-US" sz="2400" b="1" dirty="0">
                <a:effectLst>
                  <a:outerShdw blurRad="38100" dist="38100" dir="2700000" algn="tl">
                    <a:srgbClr val="000000">
                      <a:alpha val="43137"/>
                    </a:srgbClr>
                  </a:outerShdw>
                </a:effectLst>
                <a:highlight>
                  <a:srgbClr val="FFFF00"/>
                </a:highlight>
              </a:rPr>
              <a:t>擦除</a:t>
            </a:r>
            <a:r>
              <a:rPr lang="zh-CN" altLang="en-US" sz="2400" b="1" dirty="0">
                <a:effectLst>
                  <a:outerShdw blurRad="38100" dist="38100" dir="2700000" algn="tl">
                    <a:srgbClr val="000000">
                      <a:alpha val="43137"/>
                    </a:srgbClr>
                  </a:outerShdw>
                </a:effectLst>
              </a:rPr>
              <a:t>。</a:t>
            </a:r>
          </a:p>
          <a:p>
            <a:pPr>
              <a:lnSpc>
                <a:spcPct val="120000"/>
              </a:lnSpc>
              <a:spcBef>
                <a:spcPts val="600"/>
              </a:spcBef>
            </a:pPr>
            <a:r>
              <a:rPr lang="zh-CN" altLang="en-US" sz="2400" b="1" dirty="0">
                <a:effectLst>
                  <a:outerShdw blurRad="38100" dist="38100" dir="2700000" algn="tl">
                    <a:srgbClr val="000000">
                      <a:alpha val="43137"/>
                    </a:srgbClr>
                  </a:outerShdw>
                </a:effectLst>
              </a:rPr>
              <a:t>      通过封装顶部能看见硅片的透明窗口，很容易识别</a:t>
            </a:r>
            <a:r>
              <a:rPr lang="en-US" altLang="zh-CN" sz="2400" b="1" dirty="0">
                <a:effectLst>
                  <a:outerShdw blurRad="38100" dist="38100" dir="2700000" algn="tl">
                    <a:srgbClr val="000000">
                      <a:alpha val="43137"/>
                    </a:srgbClr>
                  </a:outerShdw>
                </a:effectLst>
              </a:rPr>
              <a:t>EPROM</a:t>
            </a:r>
            <a:r>
              <a:rPr lang="zh-CN" altLang="en-US" sz="2400" b="1" dirty="0">
                <a:effectLst>
                  <a:outerShdw blurRad="38100" dist="38100" dir="2700000" algn="tl">
                    <a:srgbClr val="000000">
                      <a:alpha val="43137"/>
                    </a:srgbClr>
                  </a:outerShdw>
                </a:effectLst>
              </a:rPr>
              <a:t>，这个窗口同时用来进行紫外线擦除。可以将</a:t>
            </a:r>
            <a:r>
              <a:rPr lang="en-US" altLang="zh-CN" sz="2400" b="1" dirty="0">
                <a:effectLst>
                  <a:outerShdw blurRad="38100" dist="38100" dir="2700000" algn="tl">
                    <a:srgbClr val="000000">
                      <a:alpha val="43137"/>
                    </a:srgbClr>
                  </a:outerShdw>
                </a:effectLst>
              </a:rPr>
              <a:t>EPROM</a:t>
            </a:r>
            <a:r>
              <a:rPr lang="zh-CN" altLang="en-US" sz="2400" b="1" dirty="0">
                <a:effectLst>
                  <a:outerShdw blurRad="38100" dist="38100" dir="2700000" algn="tl">
                    <a:srgbClr val="000000">
                      <a:alpha val="43137"/>
                    </a:srgbClr>
                  </a:outerShdw>
                </a:effectLst>
              </a:rPr>
              <a:t>的玻璃窗对准阳光直射一段时间就可以擦除。</a:t>
            </a:r>
          </a:p>
          <a:p>
            <a:pPr>
              <a:lnSpc>
                <a:spcPct val="120000"/>
              </a:lnSpc>
              <a:spcBef>
                <a:spcPts val="1200"/>
              </a:spcBef>
            </a:pPr>
            <a:r>
              <a:rPr lang="en-US" altLang="zh-CN" sz="2400" b="1" dirty="0">
                <a:effectLst>
                  <a:outerShdw blurRad="38100" dist="38100" dir="2700000" algn="tl">
                    <a:srgbClr val="000000">
                      <a:alpha val="43137"/>
                    </a:srgbClr>
                  </a:outerShdw>
                </a:effectLst>
              </a:rPr>
              <a:t>2</a:t>
            </a:r>
            <a:r>
              <a:rPr lang="zh-CN" altLang="en-US" sz="2400" b="1" dirty="0">
                <a:effectLst>
                  <a:outerShdw blurRad="38100" dist="38100" dir="2700000" algn="tl">
                    <a:srgbClr val="000000">
                      <a:alpha val="43137"/>
                    </a:srgbClr>
                  </a:outerShdw>
                </a:effectLst>
              </a:rPr>
              <a:t>、</a:t>
            </a:r>
            <a:r>
              <a:rPr lang="en-US" altLang="zh-CN" sz="2400" b="1" dirty="0">
                <a:solidFill>
                  <a:srgbClr val="0000FF"/>
                </a:solidFill>
                <a:effectLst>
                  <a:outerShdw blurRad="38100" dist="38100" dir="2700000" algn="tl">
                    <a:srgbClr val="000000">
                      <a:alpha val="43137"/>
                    </a:srgbClr>
                  </a:outerShdw>
                </a:effectLst>
              </a:rPr>
              <a:t>EEPROM</a:t>
            </a:r>
            <a:r>
              <a:rPr lang="zh-CN" altLang="en-US" sz="2400" b="1" dirty="0">
                <a:effectLst>
                  <a:outerShdw blurRad="38100" dist="38100" dir="2700000" algn="tl">
                    <a:srgbClr val="000000">
                      <a:alpha val="43137"/>
                    </a:srgbClr>
                  </a:outerShdw>
                </a:effectLst>
              </a:rPr>
              <a:t>是指带</a:t>
            </a:r>
            <a:r>
              <a:rPr lang="zh-CN" altLang="en-US" sz="2400" b="1" dirty="0">
                <a:effectLst>
                  <a:outerShdw blurRad="38100" dist="38100" dir="2700000" algn="tl">
                    <a:srgbClr val="000000">
                      <a:alpha val="43137"/>
                    </a:srgbClr>
                  </a:outerShdw>
                </a:effectLst>
                <a:highlight>
                  <a:srgbClr val="FFFF00"/>
                </a:highlight>
              </a:rPr>
              <a:t>电可擦</a:t>
            </a:r>
            <a:r>
              <a:rPr lang="zh-CN" altLang="en-US" sz="2400" b="1" dirty="0">
                <a:effectLst>
                  <a:outerShdw blurRad="38100" dist="38100" dir="2700000" algn="tl">
                    <a:srgbClr val="000000">
                      <a:alpha val="43137"/>
                    </a:srgbClr>
                  </a:outerShdw>
                </a:effectLst>
              </a:rPr>
              <a:t>可编程只读存储器。是一种掉电后数据不丢失的存储芯片。</a:t>
            </a:r>
            <a:r>
              <a:rPr lang="en-US" altLang="zh-CN" sz="2400" b="1" dirty="0">
                <a:effectLst>
                  <a:outerShdw blurRad="38100" dist="38100" dir="2700000" algn="tl">
                    <a:srgbClr val="000000">
                      <a:alpha val="43137"/>
                    </a:srgbClr>
                  </a:outerShdw>
                </a:effectLst>
              </a:rPr>
              <a:t>EEPROM </a:t>
            </a:r>
            <a:r>
              <a:rPr lang="zh-CN" altLang="en-US" sz="2400" b="1" dirty="0">
                <a:effectLst>
                  <a:outerShdw blurRad="38100" dist="38100" dir="2700000" algn="tl">
                    <a:srgbClr val="000000">
                      <a:alpha val="43137"/>
                    </a:srgbClr>
                  </a:outerShdw>
                </a:effectLst>
              </a:rPr>
              <a:t>可以在电脑上或专用设备上擦除已有信息，重新编程。一般用在即插即用。</a:t>
            </a:r>
          </a:p>
          <a:p>
            <a:pPr>
              <a:lnSpc>
                <a:spcPct val="120000"/>
              </a:lnSpc>
              <a:spcBef>
                <a:spcPts val="600"/>
              </a:spcBef>
            </a:pPr>
            <a:endParaRPr lang="zh-CN" altLang="en-US"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7867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zh-CN" altLang="en-US"/>
              <a:t>河北工业大学</a:t>
            </a:r>
            <a:endParaRPr lang="en-US" altLang="zh-CN"/>
          </a:p>
        </p:txBody>
      </p:sp>
      <p:sp>
        <p:nvSpPr>
          <p:cNvPr id="3" name="文本框 4"/>
          <p:cNvSpPr txBox="1">
            <a:spLocks noChangeArrowheads="1"/>
          </p:cNvSpPr>
          <p:nvPr/>
        </p:nvSpPr>
        <p:spPr bwMode="auto">
          <a:xfrm>
            <a:off x="2699792" y="89064"/>
            <a:ext cx="39608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Times New Roman" panose="02020603050405020304" pitchFamily="18" charset="0"/>
              </a:defRPr>
            </a:lvl1pPr>
            <a:lvl2pPr marL="742950" indent="-285750">
              <a:buFont typeface="Arial" panose="020B0604020202020204" pitchFamily="34" charset="0"/>
              <a:defRPr>
                <a:solidFill>
                  <a:schemeClr val="tx1"/>
                </a:solidFill>
                <a:latin typeface="Times New Roman" panose="02020603050405020304" pitchFamily="18" charset="0"/>
              </a:defRPr>
            </a:lvl2pPr>
            <a:lvl3pPr marL="1143000" indent="-228600">
              <a:buFont typeface="Arial" panose="020B0604020202020204" pitchFamily="34" charset="0"/>
              <a:defRPr>
                <a:solidFill>
                  <a:schemeClr val="tx1"/>
                </a:solidFill>
                <a:latin typeface="Times New Roman" panose="02020603050405020304" pitchFamily="18" charset="0"/>
              </a:defRPr>
            </a:lvl3pPr>
            <a:lvl4pPr marL="1600200" indent="-228600">
              <a:buFont typeface="Arial" panose="020B0604020202020204" pitchFamily="34" charset="0"/>
              <a:defRPr>
                <a:solidFill>
                  <a:schemeClr val="tx1"/>
                </a:solidFill>
                <a:latin typeface="Times New Roman" panose="02020603050405020304" pitchFamily="18" charset="0"/>
              </a:defRPr>
            </a:lvl4pPr>
            <a:lvl5pPr marL="2057400" indent="-228600">
              <a:buFont typeface="Arial" panose="020B0604020202020204" pitchFamily="34" charset="0"/>
              <a:defRPr>
                <a:solidFill>
                  <a:schemeClr val="tx1"/>
                </a:solidFill>
                <a:latin typeface="Times New Roman" panose="02020603050405020304" pitchFamily="18"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defRPr>
            </a:lvl9pPr>
          </a:lstStyle>
          <a:p>
            <a:pPr algn="ctr"/>
            <a:r>
              <a:rPr lang="zh-CN" altLang="en-US" sz="4800" b="1" dirty="0">
                <a:solidFill>
                  <a:srgbClr val="C00000"/>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单片机的概念</a:t>
            </a:r>
          </a:p>
        </p:txBody>
      </p:sp>
      <p:sp>
        <p:nvSpPr>
          <p:cNvPr id="5" name="文本框 4"/>
          <p:cNvSpPr txBox="1"/>
          <p:nvPr/>
        </p:nvSpPr>
        <p:spPr>
          <a:xfrm>
            <a:off x="611560" y="1022547"/>
            <a:ext cx="7200800" cy="584775"/>
          </a:xfrm>
          <a:prstGeom prst="rect">
            <a:avLst/>
          </a:prstGeom>
          <a:noFill/>
        </p:spPr>
        <p:txBody>
          <a:bodyPr wrap="square" rtlCol="0">
            <a:spAutoFit/>
          </a:bodyPr>
          <a:lstStyle/>
          <a:p>
            <a:r>
              <a:rPr lang="zh-CN" altLang="en-US" sz="3200" b="1" dirty="0">
                <a:effectLst>
                  <a:outerShdw blurRad="38100" dist="38100" dir="2700000" algn="tl">
                    <a:srgbClr val="000000">
                      <a:alpha val="43137"/>
                    </a:srgbClr>
                  </a:outerShdw>
                </a:effectLst>
              </a:rPr>
              <a:t>二、单片机与微型计算机的关系</a:t>
            </a:r>
          </a:p>
        </p:txBody>
      </p:sp>
      <p:sp>
        <p:nvSpPr>
          <p:cNvPr id="6" name="文本框 5"/>
          <p:cNvSpPr txBox="1"/>
          <p:nvPr/>
        </p:nvSpPr>
        <p:spPr>
          <a:xfrm>
            <a:off x="641364" y="1625754"/>
            <a:ext cx="8107100" cy="2813655"/>
          </a:xfrm>
          <a:prstGeom prst="rect">
            <a:avLst/>
          </a:prstGeom>
          <a:noFill/>
        </p:spPr>
        <p:txBody>
          <a:bodyPr wrap="square" rtlCol="0">
            <a:spAutoFit/>
          </a:bodyPr>
          <a:lstStyle/>
          <a:p>
            <a:pPr marL="457200" indent="-457200">
              <a:lnSpc>
                <a:spcPct val="130000"/>
              </a:lnSpc>
              <a:buClr>
                <a:srgbClr val="C00000"/>
              </a:buClr>
              <a:buFont typeface="Wingdings" panose="05000000000000000000" pitchFamily="2" charset="2"/>
              <a:buChar char="p"/>
            </a:pP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微型计算机有两个主要发展方向：</a:t>
            </a:r>
            <a:endPar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marL="899795" indent="-457200">
              <a:lnSpc>
                <a:spcPct val="130000"/>
              </a:lnSpc>
              <a:buClr>
                <a:srgbClr val="C00000"/>
              </a:buClr>
              <a:buSzPct val="150000"/>
              <a:buFont typeface="Arial" panose="020B0604020202020204" pitchFamily="34" charset="0"/>
              <a:buChar char="•"/>
            </a:pP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一是向高速度、高性能、大容量的通用微型计算机方向发展；</a:t>
            </a:r>
            <a:endParaRPr lang="en-US" altLang="zh-CN"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marL="899795" indent="-457200">
              <a:lnSpc>
                <a:spcPct val="130000"/>
              </a:lnSpc>
              <a:buClr>
                <a:srgbClr val="C00000"/>
              </a:buClr>
              <a:buSzPct val="150000"/>
              <a:buFont typeface="Arial" panose="020B0604020202020204" pitchFamily="34" charset="0"/>
              <a:buChar char="•"/>
            </a:pPr>
            <a:r>
              <a:rPr lang="zh-CN" altLang="en-US" sz="2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二是向稳定可靠、小而廉、能适应各种控制领域需要的单片机方向发展。</a:t>
            </a:r>
          </a:p>
        </p:txBody>
      </p:sp>
      <p:sp>
        <p:nvSpPr>
          <p:cNvPr id="7" name="文本框 6"/>
          <p:cNvSpPr txBox="1"/>
          <p:nvPr/>
        </p:nvSpPr>
        <p:spPr>
          <a:xfrm>
            <a:off x="1045213" y="4640799"/>
            <a:ext cx="8091985" cy="523220"/>
          </a:xfrm>
          <a:prstGeom prst="rect">
            <a:avLst/>
          </a:prstGeom>
          <a:noFill/>
        </p:spPr>
        <p:txBody>
          <a:bodyPr wrap="square" rtlCol="0">
            <a:spAutoFit/>
          </a:bodyPr>
          <a:lstStyle/>
          <a:p>
            <a:r>
              <a:rPr lang="zh-CN" altLang="en-US" sz="28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单片机是微型计算机发展的一个重要分支。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randombar(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randombar(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body" idx="1"/>
          </p:nvPr>
        </p:nvSpPr>
        <p:spPr>
          <a:xfrm>
            <a:off x="228738" y="-39687"/>
            <a:ext cx="8505825" cy="1368425"/>
          </a:xfrm>
        </p:spPr>
        <p:txBody>
          <a:bodyPr/>
          <a:lstStyle/>
          <a:p>
            <a:pPr marL="803275" indent="-720725" eaLnBrk="1" hangingPunct="1">
              <a:lnSpc>
                <a:spcPct val="150000"/>
              </a:lnSpc>
              <a:buFontTx/>
              <a:buNone/>
              <a:defRPr/>
            </a:pPr>
            <a:r>
              <a:rPr lang="en-US" altLang="zh-CN" sz="3800" b="1" dirty="0">
                <a:effectLst>
                  <a:outerShdw blurRad="38100" dist="38100" dir="2700000" algn="tl">
                    <a:srgbClr val="000000">
                      <a:alpha val="43137"/>
                    </a:srgbClr>
                  </a:outerShdw>
                </a:effectLst>
              </a:rPr>
              <a:t>  </a:t>
            </a:r>
            <a:r>
              <a:rPr lang="zh-CN" altLang="en-US" b="1" dirty="0">
                <a:solidFill>
                  <a:srgbClr val="FF3300"/>
                </a:solidFill>
                <a:effectLst>
                  <a:outerShdw blurRad="38100" dist="38100" dir="2700000" algn="tl">
                    <a:srgbClr val="000000">
                      <a:alpha val="43137"/>
                    </a:srgbClr>
                  </a:outerShdw>
                </a:effectLst>
              </a:rPr>
              <a:t>分支一</a:t>
            </a:r>
            <a:r>
              <a:rPr lang="zh-CN" altLang="en-US" b="1" dirty="0">
                <a:effectLst>
                  <a:outerShdw blurRad="38100" dist="38100" dir="2700000" algn="tl">
                    <a:srgbClr val="000000">
                      <a:alpha val="43137"/>
                    </a:srgbClr>
                  </a:outerShdw>
                </a:effectLst>
              </a:rPr>
              <a:t>：通用微型计算机系统</a:t>
            </a:r>
          </a:p>
          <a:p>
            <a:pPr marL="803275" indent="-720725" eaLnBrk="1" hangingPunct="1">
              <a:lnSpc>
                <a:spcPct val="150000"/>
              </a:lnSpc>
              <a:buFontTx/>
              <a:buNone/>
              <a:defRPr/>
            </a:pPr>
            <a:r>
              <a:rPr lang="zh-CN" altLang="en-US" b="1" dirty="0">
                <a:effectLst>
                  <a:outerShdw blurRad="38100" dist="38100" dir="2700000" algn="tl">
                    <a:srgbClr val="000000">
                      <a:alpha val="43137"/>
                    </a:srgbClr>
                  </a:outerShdw>
                </a:effectLst>
              </a:rPr>
              <a:t>  （</a:t>
            </a:r>
            <a:r>
              <a:rPr lang="en-US" altLang="zh-CN" b="1" dirty="0">
                <a:solidFill>
                  <a:srgbClr val="FF3300"/>
                </a:solidFill>
                <a:effectLst>
                  <a:outerShdw blurRad="38100" dist="38100" dir="2700000" algn="tl">
                    <a:srgbClr val="000000">
                      <a:alpha val="43137"/>
                    </a:srgbClr>
                  </a:outerShdw>
                </a:effectLst>
              </a:rPr>
              <a:t>U</a:t>
            </a:r>
            <a:r>
              <a:rPr lang="en-US" altLang="zh-CN" b="1" dirty="0">
                <a:effectLst>
                  <a:outerShdw blurRad="38100" dist="38100" dir="2700000" algn="tl">
                    <a:srgbClr val="000000">
                      <a:alpha val="43137"/>
                    </a:srgbClr>
                  </a:outerShdw>
                </a:effectLst>
              </a:rPr>
              <a:t>niversal</a:t>
            </a:r>
            <a:r>
              <a:rPr lang="en-US" altLang="zh-CN" b="1" dirty="0">
                <a:solidFill>
                  <a:srgbClr val="FF3300"/>
                </a:solidFill>
                <a:effectLst>
                  <a:outerShdw blurRad="38100" dist="38100" dir="2700000" algn="tl">
                    <a:srgbClr val="000000">
                      <a:alpha val="43137"/>
                    </a:srgbClr>
                  </a:outerShdw>
                </a:effectLst>
              </a:rPr>
              <a:t> </a:t>
            </a:r>
            <a:r>
              <a:rPr lang="en-US" altLang="zh-CN" b="1" dirty="0" err="1">
                <a:effectLst>
                  <a:outerShdw blurRad="38100" dist="38100" dir="2700000" algn="tl">
                    <a:srgbClr val="000000">
                      <a:alpha val="43137"/>
                    </a:srgbClr>
                  </a:outerShdw>
                </a:effectLst>
              </a:rPr>
              <a:t>micro</a:t>
            </a:r>
            <a:r>
              <a:rPr lang="en-US" altLang="zh-CN" b="1" dirty="0" err="1">
                <a:solidFill>
                  <a:srgbClr val="FF3300"/>
                </a:solidFill>
                <a:effectLst>
                  <a:outerShdw blurRad="38100" dist="38100" dir="2700000" algn="tl">
                    <a:srgbClr val="000000">
                      <a:alpha val="43137"/>
                    </a:srgbClr>
                  </a:outerShdw>
                </a:effectLst>
              </a:rPr>
              <a:t>C</a:t>
            </a:r>
            <a:r>
              <a:rPr lang="en-US" altLang="zh-CN" b="1" dirty="0" err="1">
                <a:effectLst>
                  <a:outerShdw blurRad="38100" dist="38100" dir="2700000" algn="tl">
                    <a:srgbClr val="000000">
                      <a:alpha val="43137"/>
                    </a:srgbClr>
                  </a:outerShdw>
                </a:effectLst>
              </a:rPr>
              <a:t>omputer</a:t>
            </a:r>
            <a:r>
              <a:rPr lang="en-US" altLang="zh-CN" b="1" dirty="0">
                <a:solidFill>
                  <a:srgbClr val="FF3300"/>
                </a:solidFill>
                <a:effectLst>
                  <a:outerShdw blurRad="38100" dist="38100" dir="2700000" algn="tl">
                    <a:srgbClr val="000000">
                      <a:alpha val="43137"/>
                    </a:srgbClr>
                  </a:outerShdw>
                </a:effectLst>
              </a:rPr>
              <a:t> S</a:t>
            </a:r>
            <a:r>
              <a:rPr lang="en-US" altLang="zh-CN" b="1" dirty="0">
                <a:effectLst>
                  <a:outerShdw blurRad="38100" dist="38100" dir="2700000" algn="tl">
                    <a:srgbClr val="000000">
                      <a:alpha val="43137"/>
                    </a:srgbClr>
                  </a:outerShdw>
                </a:effectLst>
              </a:rPr>
              <a:t>ystem </a:t>
            </a:r>
            <a:r>
              <a:rPr lang="zh-CN" altLang="en-US" b="1" dirty="0">
                <a:effectLst>
                  <a:outerShdw blurRad="38100" dist="38100" dir="2700000" algn="tl">
                    <a:srgbClr val="000000">
                      <a:alpha val="43137"/>
                    </a:srgbClr>
                  </a:outerShdw>
                </a:effectLst>
              </a:rPr>
              <a:t>）</a:t>
            </a:r>
            <a:endParaRPr lang="zh-CN" altLang="en-US" sz="4000" b="1" dirty="0">
              <a:effectLst>
                <a:outerShdw blurRad="38100" dist="38100" dir="2700000" algn="tl">
                  <a:srgbClr val="000000">
                    <a:alpha val="43137"/>
                  </a:srgbClr>
                </a:outerShdw>
              </a:effectLst>
            </a:endParaRPr>
          </a:p>
        </p:txBody>
      </p:sp>
      <p:sp>
        <p:nvSpPr>
          <p:cNvPr id="11267" name="Text Box 13"/>
          <p:cNvSpPr txBox="1">
            <a:spLocks noChangeArrowheads="1"/>
          </p:cNvSpPr>
          <p:nvPr/>
        </p:nvSpPr>
        <p:spPr bwMode="auto">
          <a:xfrm>
            <a:off x="541338" y="1882775"/>
            <a:ext cx="8364537" cy="946150"/>
          </a:xfrm>
          <a:prstGeom prst="rect">
            <a:avLst/>
          </a:prstGeom>
          <a:noFill/>
          <a:ln>
            <a:noFill/>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defRPr/>
            </a:pPr>
            <a:r>
              <a:rPr lang="en-US" altLang="zh-CN" sz="2800" b="1" dirty="0">
                <a:solidFill>
                  <a:srgbClr val="FF3300"/>
                </a:solidFill>
                <a:effectLst>
                  <a:outerShdw blurRad="38100" dist="38100" dir="2700000" algn="tl">
                    <a:srgbClr val="000000">
                      <a:alpha val="43137"/>
                    </a:srgbClr>
                  </a:outerShdw>
                </a:effectLst>
              </a:rPr>
              <a:t>UCS</a:t>
            </a:r>
            <a:r>
              <a:rPr lang="en-US" altLang="zh-CN" sz="2800" b="1" dirty="0">
                <a:effectLst>
                  <a:outerShdw blurRad="38100" dist="38100" dir="2700000" algn="tl">
                    <a:srgbClr val="000000">
                      <a:alpha val="43137"/>
                    </a:srgbClr>
                  </a:outerShdw>
                </a:effectLst>
              </a:rPr>
              <a:t>——</a:t>
            </a:r>
            <a:r>
              <a:rPr lang="zh-CN" altLang="en-US" sz="2800" b="1" dirty="0">
                <a:effectLst>
                  <a:outerShdw blurRad="38100" dist="38100" dir="2700000" algn="tl">
                    <a:srgbClr val="000000">
                      <a:alpha val="43137"/>
                    </a:srgbClr>
                  </a:outerShdw>
                </a:effectLst>
              </a:rPr>
              <a:t>为满足众多普通应用场合需要而发展的一类</a:t>
            </a:r>
            <a:r>
              <a:rPr lang="zh-CN" altLang="en-US" sz="2800" b="1" dirty="0">
                <a:solidFill>
                  <a:srgbClr val="FF3300"/>
                </a:solidFill>
                <a:effectLst>
                  <a:outerShdw blurRad="38100" dist="38100" dir="2700000" algn="tl">
                    <a:srgbClr val="000000">
                      <a:alpha val="43137"/>
                    </a:srgbClr>
                  </a:outerShdw>
                </a:effectLst>
              </a:rPr>
              <a:t>个人计算机系统 </a:t>
            </a:r>
          </a:p>
        </p:txBody>
      </p:sp>
      <p:sp>
        <p:nvSpPr>
          <p:cNvPr id="36868" name="Rectangle 14"/>
          <p:cNvSpPr>
            <a:spLocks noChangeArrowheads="1"/>
          </p:cNvSpPr>
          <p:nvPr/>
        </p:nvSpPr>
        <p:spPr bwMode="auto">
          <a:xfrm>
            <a:off x="434975" y="2924175"/>
            <a:ext cx="8320088" cy="1052513"/>
          </a:xfrm>
          <a:prstGeom prst="rect">
            <a:avLst/>
          </a:prstGeom>
          <a:noFill/>
          <a:ln>
            <a:noFill/>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25000"/>
              </a:spcBef>
              <a:buFontTx/>
              <a:buNone/>
              <a:defRPr/>
            </a:pPr>
            <a:r>
              <a:rPr lang="en-US" altLang="zh-CN" sz="2400" b="1" dirty="0">
                <a:effectLst>
                  <a:outerShdw blurRad="38100" dist="38100" dir="2700000" algn="tl">
                    <a:srgbClr val="000000">
                      <a:alpha val="43137"/>
                    </a:srgbClr>
                  </a:outerShdw>
                </a:effectLst>
              </a:rPr>
              <a:t> </a:t>
            </a:r>
            <a:r>
              <a:rPr lang="zh-CN" altLang="en-US" sz="2800" b="1" dirty="0">
                <a:effectLst>
                  <a:outerShdw blurRad="38100" dist="38100" dir="2700000" algn="tl">
                    <a:srgbClr val="000000">
                      <a:alpha val="43137"/>
                    </a:srgbClr>
                  </a:outerShdw>
                </a:effectLst>
              </a:rPr>
              <a:t>技术要求</a:t>
            </a:r>
            <a:r>
              <a:rPr lang="en-US" altLang="zh-CN" sz="2800" b="1" dirty="0">
                <a:effectLst>
                  <a:outerShdw blurRad="38100" dist="38100" dir="2700000" algn="tl">
                    <a:srgbClr val="000000">
                      <a:alpha val="43137"/>
                    </a:srgbClr>
                  </a:outerShdw>
                </a:effectLst>
              </a:rPr>
              <a:t>: </a:t>
            </a:r>
            <a:r>
              <a:rPr lang="zh-CN" altLang="en-US" sz="2800" b="1" dirty="0">
                <a:effectLst>
                  <a:outerShdw blurRad="38100" dist="38100" dir="2700000" algn="tl">
                    <a:srgbClr val="000000">
                      <a:alpha val="43137"/>
                    </a:srgbClr>
                  </a:outerShdw>
                </a:effectLst>
              </a:rPr>
              <a:t>高速计算 </a:t>
            </a:r>
            <a:r>
              <a:rPr lang="en-US" altLang="zh-CN" sz="2800" b="1" dirty="0">
                <a:effectLst>
                  <a:outerShdw blurRad="38100" dist="38100" dir="2700000" algn="tl">
                    <a:srgbClr val="000000">
                      <a:alpha val="43137"/>
                    </a:srgbClr>
                  </a:outerShdw>
                </a:effectLst>
              </a:rPr>
              <a:t>+ </a:t>
            </a:r>
            <a:r>
              <a:rPr lang="zh-CN" altLang="en-US" sz="2800" b="1" dirty="0">
                <a:effectLst>
                  <a:outerShdw blurRad="38100" dist="38100" dir="2700000" algn="tl">
                    <a:srgbClr val="000000">
                      <a:alpha val="43137"/>
                    </a:srgbClr>
                  </a:outerShdw>
                </a:effectLst>
              </a:rPr>
              <a:t>海量存储 </a:t>
            </a:r>
          </a:p>
          <a:p>
            <a:pPr eaLnBrk="1" hangingPunct="1">
              <a:spcBef>
                <a:spcPct val="25000"/>
              </a:spcBef>
              <a:buFontTx/>
              <a:buNone/>
              <a:defRPr/>
            </a:pPr>
            <a:r>
              <a:rPr lang="zh-CN" altLang="en-US" sz="2800" b="1" dirty="0">
                <a:effectLst>
                  <a:outerShdw blurRad="38100" dist="38100" dir="2700000" algn="tl">
                    <a:srgbClr val="000000">
                      <a:alpha val="43137"/>
                    </a:srgbClr>
                  </a:outerShdw>
                </a:effectLst>
              </a:rPr>
              <a:t> 发展方向</a:t>
            </a:r>
            <a:r>
              <a:rPr lang="en-US" altLang="zh-CN" sz="2800" b="1" dirty="0">
                <a:effectLst>
                  <a:outerShdw blurRad="38100" dist="38100" dir="2700000" algn="tl">
                    <a:srgbClr val="000000">
                      <a:alpha val="43137"/>
                    </a:srgbClr>
                  </a:outerShdw>
                </a:effectLst>
              </a:rPr>
              <a:t>: CPU</a:t>
            </a:r>
            <a:r>
              <a:rPr lang="zh-CN" altLang="en-US" sz="2800" b="1" dirty="0">
                <a:effectLst>
                  <a:outerShdw blurRad="38100" dist="38100" dir="2700000" algn="tl">
                    <a:srgbClr val="000000">
                      <a:alpha val="43137"/>
                    </a:srgbClr>
                  </a:outerShdw>
                </a:effectLst>
              </a:rPr>
              <a:t>速度不断提升，存储容量不断扩大</a:t>
            </a:r>
            <a:r>
              <a:rPr lang="zh-CN" altLang="en-US" sz="2400" b="1" dirty="0">
                <a:effectLst>
                  <a:outerShdw blurRad="38100" dist="38100" dir="2700000" algn="tl">
                    <a:srgbClr val="000000">
                      <a:alpha val="43137"/>
                    </a:srgbClr>
                  </a:outerShdw>
                </a:effectLst>
              </a:rPr>
              <a:t> </a:t>
            </a:r>
          </a:p>
        </p:txBody>
      </p:sp>
      <p:grpSp>
        <p:nvGrpSpPr>
          <p:cNvPr id="2" name="Group 15"/>
          <p:cNvGrpSpPr/>
          <p:nvPr/>
        </p:nvGrpSpPr>
        <p:grpSpPr bwMode="auto">
          <a:xfrm>
            <a:off x="533400" y="4527550"/>
            <a:ext cx="7905750" cy="1470025"/>
            <a:chOff x="269" y="1833"/>
            <a:chExt cx="4980" cy="926"/>
          </a:xfrm>
        </p:grpSpPr>
        <p:pic>
          <p:nvPicPr>
            <p:cNvPr id="20486" name="Picture 16" descr="i3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 y="1835"/>
              <a:ext cx="1275" cy="898"/>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pic>
        <p:pic>
          <p:nvPicPr>
            <p:cNvPr id="20487" name="Picture 17" descr="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5" y="1835"/>
              <a:ext cx="1247" cy="908"/>
            </a:xfrm>
            <a:prstGeom prst="rect">
              <a:avLst/>
            </a:prstGeom>
            <a:noFill/>
            <a:ln w="19050">
              <a:solidFill>
                <a:srgbClr val="FF9900"/>
              </a:solidFill>
              <a:miter lim="800000"/>
              <a:headEnd/>
              <a:tailEnd/>
            </a:ln>
            <a:extLst>
              <a:ext uri="{909E8E84-426E-40DD-AFC4-6F175D3DCCD1}">
                <a14:hiddenFill xmlns:a14="http://schemas.microsoft.com/office/drawing/2010/main">
                  <a:solidFill>
                    <a:srgbClr val="FFFFFF"/>
                  </a:solidFill>
                </a14:hiddenFill>
              </a:ext>
            </a:extLst>
          </p:spPr>
        </p:pic>
        <p:pic>
          <p:nvPicPr>
            <p:cNvPr id="20488" name="Picture 18" descr="p4_423"/>
            <p:cNvPicPr>
              <a:picLocks noChangeAspect="1" noChangeArrowheads="1"/>
            </p:cNvPicPr>
            <p:nvPr/>
          </p:nvPicPr>
          <p:blipFill>
            <a:blip r:embed="rId5" cstate="print">
              <a:extLst>
                <a:ext uri="{28A0092B-C50C-407E-A947-70E740481C1C}">
                  <a14:useLocalDpi xmlns:a14="http://schemas.microsoft.com/office/drawing/2010/main" val="0"/>
                </a:ext>
              </a:extLst>
            </a:blip>
            <a:srcRect t="3304" r="10028"/>
            <a:stretch>
              <a:fillRect/>
            </a:stretch>
          </p:blipFill>
          <p:spPr bwMode="auto">
            <a:xfrm>
              <a:off x="2812" y="1833"/>
              <a:ext cx="1247" cy="926"/>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pic>
        <p:sp>
          <p:nvSpPr>
            <p:cNvPr id="11274" name="Text Box 19"/>
            <p:cNvSpPr txBox="1">
              <a:spLocks noChangeArrowheads="1"/>
            </p:cNvSpPr>
            <p:nvPr/>
          </p:nvSpPr>
          <p:spPr bwMode="auto">
            <a:xfrm>
              <a:off x="1063" y="1835"/>
              <a:ext cx="510" cy="192"/>
            </a:xfrm>
            <a:prstGeom prst="rect">
              <a:avLst/>
            </a:prstGeom>
            <a:noFill/>
            <a:ln>
              <a:noFill/>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defRPr/>
              </a:pPr>
              <a:r>
                <a:rPr kumimoji="0" lang="en-US" altLang="zh-CN" sz="1400">
                  <a:effectLst>
                    <a:outerShdw blurRad="38100" dist="38100" dir="2700000" algn="tl">
                      <a:srgbClr val="000000">
                        <a:alpha val="43137"/>
                      </a:srgbClr>
                    </a:outerShdw>
                  </a:effectLst>
                  <a:latin typeface="Verdana" panose="020B0604030504040204" pitchFamily="34" charset="0"/>
                </a:rPr>
                <a:t>386</a:t>
              </a:r>
            </a:p>
          </p:txBody>
        </p:sp>
        <p:sp>
          <p:nvSpPr>
            <p:cNvPr id="11275" name="Text Box 20"/>
            <p:cNvSpPr txBox="1">
              <a:spLocks noChangeArrowheads="1"/>
            </p:cNvSpPr>
            <p:nvPr/>
          </p:nvSpPr>
          <p:spPr bwMode="auto">
            <a:xfrm>
              <a:off x="2338" y="1863"/>
              <a:ext cx="511" cy="192"/>
            </a:xfrm>
            <a:prstGeom prst="rect">
              <a:avLst/>
            </a:prstGeom>
            <a:noFill/>
            <a:ln>
              <a:noFill/>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defRPr/>
              </a:pPr>
              <a:r>
                <a:rPr kumimoji="0" lang="en-US" altLang="zh-CN" sz="1400">
                  <a:solidFill>
                    <a:schemeClr val="bg1"/>
                  </a:solidFill>
                  <a:effectLst>
                    <a:outerShdw blurRad="38100" dist="38100" dir="2700000" algn="tl">
                      <a:srgbClr val="000000">
                        <a:alpha val="43137"/>
                      </a:srgbClr>
                    </a:outerShdw>
                  </a:effectLst>
                  <a:latin typeface="Verdana" panose="020B0604030504040204" pitchFamily="34" charset="0"/>
                </a:rPr>
                <a:t>486</a:t>
              </a:r>
            </a:p>
          </p:txBody>
        </p:sp>
        <p:sp>
          <p:nvSpPr>
            <p:cNvPr id="11276" name="Text Box 21"/>
            <p:cNvSpPr txBox="1">
              <a:spLocks noChangeArrowheads="1"/>
            </p:cNvSpPr>
            <p:nvPr/>
          </p:nvSpPr>
          <p:spPr bwMode="auto">
            <a:xfrm>
              <a:off x="3388" y="1864"/>
              <a:ext cx="567" cy="173"/>
            </a:xfrm>
            <a:prstGeom prst="rect">
              <a:avLst/>
            </a:prstGeom>
            <a:noFill/>
            <a:ln>
              <a:noFill/>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defRPr/>
              </a:pPr>
              <a:r>
                <a:rPr kumimoji="0" lang="en-US" altLang="zh-CN" sz="1200">
                  <a:solidFill>
                    <a:schemeClr val="bg1"/>
                  </a:solidFill>
                  <a:effectLst>
                    <a:outerShdw blurRad="38100" dist="38100" dir="2700000" algn="tl">
                      <a:srgbClr val="000000">
                        <a:alpha val="43137"/>
                      </a:srgbClr>
                    </a:outerShdw>
                  </a:effectLst>
                  <a:latin typeface="Verdana" panose="020B0604030504040204" pitchFamily="34" charset="0"/>
                </a:rPr>
                <a:t>Pentium</a:t>
              </a:r>
              <a:r>
                <a:rPr kumimoji="0" lang="en-US" altLang="zh-CN" sz="1000">
                  <a:solidFill>
                    <a:schemeClr val="bg1"/>
                  </a:solidFill>
                  <a:effectLst>
                    <a:outerShdw blurRad="38100" dist="38100" dir="2700000" algn="tl">
                      <a:srgbClr val="000000">
                        <a:alpha val="43137"/>
                      </a:srgbClr>
                    </a:outerShdw>
                  </a:effectLst>
                  <a:latin typeface="Verdana" panose="020B0604030504040204" pitchFamily="34" charset="0"/>
                </a:rPr>
                <a:t> </a:t>
              </a:r>
            </a:p>
          </p:txBody>
        </p:sp>
        <p:sp>
          <p:nvSpPr>
            <p:cNvPr id="11277" name="Text Box 22"/>
            <p:cNvSpPr txBox="1">
              <a:spLocks noChangeArrowheads="1"/>
            </p:cNvSpPr>
            <p:nvPr/>
          </p:nvSpPr>
          <p:spPr bwMode="auto">
            <a:xfrm>
              <a:off x="2827" y="1833"/>
              <a:ext cx="681" cy="194"/>
            </a:xfrm>
            <a:prstGeom prst="rect">
              <a:avLst/>
            </a:prstGeom>
            <a:noFill/>
            <a:ln>
              <a:noFill/>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defRPr/>
              </a:pPr>
              <a:r>
                <a:rPr kumimoji="0" lang="en-US" altLang="zh-CN" sz="1200">
                  <a:effectLst>
                    <a:outerShdw blurRad="38100" dist="38100" dir="2700000" algn="tl">
                      <a:srgbClr val="000000">
                        <a:alpha val="43137"/>
                      </a:srgbClr>
                    </a:outerShdw>
                  </a:effectLst>
                  <a:latin typeface="Verdana" panose="020B0604030504040204" pitchFamily="34" charset="0"/>
                </a:rPr>
                <a:t>Pentium </a:t>
              </a:r>
              <a:r>
                <a:rPr kumimoji="0" lang="en-US" altLang="en-US" sz="1400">
                  <a:effectLst>
                    <a:outerShdw blurRad="38100" dist="38100" dir="2700000" algn="tl">
                      <a:srgbClr val="000000">
                        <a:alpha val="43137"/>
                      </a:srgbClr>
                    </a:outerShdw>
                  </a:effectLst>
                  <a:latin typeface="Verdana" panose="020B0604030504040204" pitchFamily="34" charset="0"/>
                </a:rPr>
                <a:t>Ⅳ</a:t>
              </a:r>
              <a:endParaRPr kumimoji="0" lang="en-US" altLang="zh-CN" sz="1400">
                <a:effectLst>
                  <a:outerShdw blurRad="38100" dist="38100" dir="2700000" algn="tl">
                    <a:srgbClr val="000000">
                      <a:alpha val="43137"/>
                    </a:srgbClr>
                  </a:outerShdw>
                </a:effectLst>
                <a:latin typeface="Verdana" panose="020B0604030504040204" pitchFamily="34" charset="0"/>
              </a:endParaRPr>
            </a:p>
          </p:txBody>
        </p:sp>
        <p:pic>
          <p:nvPicPr>
            <p:cNvPr id="20493" name="Picture 23" descr="000314210"/>
            <p:cNvPicPr>
              <a:picLocks noChangeAspect="1" noChangeArrowheads="1"/>
            </p:cNvPicPr>
            <p:nvPr/>
          </p:nvPicPr>
          <p:blipFill>
            <a:blip r:embed="rId6">
              <a:extLst>
                <a:ext uri="{28A0092B-C50C-407E-A947-70E740481C1C}">
                  <a14:useLocalDpi xmlns:a14="http://schemas.microsoft.com/office/drawing/2010/main" val="0"/>
                </a:ext>
              </a:extLst>
            </a:blip>
            <a:srcRect l="2351" t="2899" r="2435" b="3105"/>
            <a:stretch>
              <a:fillRect/>
            </a:stretch>
          </p:blipFill>
          <p:spPr bwMode="auto">
            <a:xfrm>
              <a:off x="4059" y="1833"/>
              <a:ext cx="1190" cy="918"/>
            </a:xfrm>
            <a:prstGeom prst="rect">
              <a:avLst/>
            </a:prstGeom>
            <a:noFill/>
            <a:ln w="19050">
              <a:solidFill>
                <a:srgbClr val="FF9900"/>
              </a:solidFill>
              <a:miter lim="800000"/>
              <a:headEnd/>
              <a:tailEnd/>
            </a:ln>
            <a:extLst>
              <a:ext uri="{909E8E84-426E-40DD-AFC4-6F175D3DCCD1}">
                <a14:hiddenFill xmlns:a14="http://schemas.microsoft.com/office/drawing/2010/main">
                  <a:solidFill>
                    <a:srgbClr val="FFFFFF"/>
                  </a:solidFill>
                </a14:hiddenFill>
              </a:ext>
            </a:extLst>
          </p:spPr>
        </p:pic>
        <p:sp>
          <p:nvSpPr>
            <p:cNvPr id="11279" name="Text Box 24"/>
            <p:cNvSpPr txBox="1">
              <a:spLocks noChangeArrowheads="1"/>
            </p:cNvSpPr>
            <p:nvPr/>
          </p:nvSpPr>
          <p:spPr bwMode="auto">
            <a:xfrm>
              <a:off x="4087" y="1833"/>
              <a:ext cx="652" cy="194"/>
            </a:xfrm>
            <a:prstGeom prst="rect">
              <a:avLst/>
            </a:prstGeom>
            <a:noFill/>
            <a:ln>
              <a:noFill/>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defRPr/>
              </a:pPr>
              <a:r>
                <a:rPr kumimoji="0" lang="en-US" altLang="zh-CN" sz="1400">
                  <a:effectLst>
                    <a:outerShdw blurRad="38100" dist="38100" dir="2700000" algn="tl">
                      <a:srgbClr val="000000">
                        <a:alpha val="43137"/>
                      </a:srgbClr>
                    </a:outerShdw>
                  </a:effectLst>
                  <a:latin typeface="Verdana" panose="020B0604030504040204" pitchFamily="34" charset="0"/>
                </a:rPr>
                <a:t>Conroe II</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868"/>
                                        </p:tgtEl>
                                        <p:attrNameLst>
                                          <p:attrName>style.visibility</p:attrName>
                                        </p:attrNameLst>
                                      </p:cBhvr>
                                      <p:to>
                                        <p:strVal val="visible"/>
                                      </p:to>
                                    </p:set>
                                    <p:animEffect transition="in" filter="blinds(horizontal)">
                                      <p:cBhvr>
                                        <p:cTn id="7" dur="500"/>
                                        <p:tgtEl>
                                          <p:spTgt spid="3686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DlhNzhkNzI3NzgzMjVmNTVjOTdmNzdiNmViZTJjM2MifQ=="/>
</p:tagLst>
</file>

<file path=ppt/theme/theme1.xml><?xml version="1.0" encoding="utf-8"?>
<a:theme xmlns:a="http://schemas.openxmlformats.org/drawingml/2006/main" name="024betty_wave">
  <a:themeElements>
    <a:clrScheme name="024betty_wave 3">
      <a:dk1>
        <a:srgbClr val="000000"/>
      </a:dk1>
      <a:lt1>
        <a:srgbClr val="FFFFFF"/>
      </a:lt1>
      <a:dk2>
        <a:srgbClr val="003468"/>
      </a:dk2>
      <a:lt2>
        <a:srgbClr val="969696"/>
      </a:lt2>
      <a:accent1>
        <a:srgbClr val="99CC00"/>
      </a:accent1>
      <a:accent2>
        <a:srgbClr val="6699FF"/>
      </a:accent2>
      <a:accent3>
        <a:srgbClr val="FFFFFF"/>
      </a:accent3>
      <a:accent4>
        <a:srgbClr val="000000"/>
      </a:accent4>
      <a:accent5>
        <a:srgbClr val="CAE2AA"/>
      </a:accent5>
      <a:accent6>
        <a:srgbClr val="5C8AE7"/>
      </a:accent6>
      <a:hlink>
        <a:srgbClr val="99CCFF"/>
      </a:hlink>
      <a:folHlink>
        <a:srgbClr val="CCFFFF"/>
      </a:folHlink>
    </a:clrScheme>
    <a:fontScheme name="024betty_wav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024betty_wave 1">
        <a:dk1>
          <a:srgbClr val="000000"/>
        </a:dk1>
        <a:lt1>
          <a:srgbClr val="FFFFFF"/>
        </a:lt1>
        <a:dk2>
          <a:srgbClr val="003060"/>
        </a:dk2>
        <a:lt2>
          <a:srgbClr val="969696"/>
        </a:lt2>
        <a:accent1>
          <a:srgbClr val="FF9900"/>
        </a:accent1>
        <a:accent2>
          <a:srgbClr val="336387"/>
        </a:accent2>
        <a:accent3>
          <a:srgbClr val="FFFFFF"/>
        </a:accent3>
        <a:accent4>
          <a:srgbClr val="000000"/>
        </a:accent4>
        <a:accent5>
          <a:srgbClr val="FFCAAA"/>
        </a:accent5>
        <a:accent6>
          <a:srgbClr val="2D597A"/>
        </a:accent6>
        <a:hlink>
          <a:srgbClr val="66CAE2"/>
        </a:hlink>
        <a:folHlink>
          <a:srgbClr val="CCECFF"/>
        </a:folHlink>
      </a:clrScheme>
      <a:clrMap bg1="lt1" tx1="dk1" bg2="lt2" tx2="dk2" accent1="accent1" accent2="accent2" accent3="accent3" accent4="accent4" accent5="accent5" accent6="accent6" hlink="hlink" folHlink="folHlink"/>
    </a:extraClrScheme>
    <a:extraClrScheme>
      <a:clrScheme name="024betty_wave 2">
        <a:dk1>
          <a:srgbClr val="000000"/>
        </a:dk1>
        <a:lt1>
          <a:srgbClr val="FFFFFF"/>
        </a:lt1>
        <a:dk2>
          <a:srgbClr val="000066"/>
        </a:dk2>
        <a:lt2>
          <a:srgbClr val="969696"/>
        </a:lt2>
        <a:accent1>
          <a:srgbClr val="33CCCC"/>
        </a:accent1>
        <a:accent2>
          <a:srgbClr val="333399"/>
        </a:accent2>
        <a:accent3>
          <a:srgbClr val="FFFFFF"/>
        </a:accent3>
        <a:accent4>
          <a:srgbClr val="000000"/>
        </a:accent4>
        <a:accent5>
          <a:srgbClr val="ADE2E2"/>
        </a:accent5>
        <a:accent6>
          <a:srgbClr val="2D2D8A"/>
        </a:accent6>
        <a:hlink>
          <a:srgbClr val="9999FF"/>
        </a:hlink>
        <a:folHlink>
          <a:srgbClr val="CCECFF"/>
        </a:folHlink>
      </a:clrScheme>
      <a:clrMap bg1="lt1" tx1="dk1" bg2="lt2" tx2="dk2" accent1="accent1" accent2="accent2" accent3="accent3" accent4="accent4" accent5="accent5" accent6="accent6" hlink="hlink" folHlink="folHlink"/>
    </a:extraClrScheme>
    <a:extraClrScheme>
      <a:clrScheme name="024betty_wave 3">
        <a:dk1>
          <a:srgbClr val="000000"/>
        </a:dk1>
        <a:lt1>
          <a:srgbClr val="FFFFFF"/>
        </a:lt1>
        <a:dk2>
          <a:srgbClr val="003468"/>
        </a:dk2>
        <a:lt2>
          <a:srgbClr val="969696"/>
        </a:lt2>
        <a:accent1>
          <a:srgbClr val="99CC00"/>
        </a:accent1>
        <a:accent2>
          <a:srgbClr val="6699FF"/>
        </a:accent2>
        <a:accent3>
          <a:srgbClr val="FFFFFF"/>
        </a:accent3>
        <a:accent4>
          <a:srgbClr val="000000"/>
        </a:accent4>
        <a:accent5>
          <a:srgbClr val="CAE2AA"/>
        </a:accent5>
        <a:accent6>
          <a:srgbClr val="5C8AE7"/>
        </a:accent6>
        <a:hlink>
          <a:srgbClr val="99CCFF"/>
        </a:hlink>
        <a:folHlink>
          <a:srgbClr val="CCFFFF"/>
        </a:folHlink>
      </a:clrScheme>
      <a:clrMap bg1="lt1" tx1="dk1" bg2="lt2" tx2="dk2" accent1="accent1" accent2="accent2" accent3="accent3" accent4="accent4" accent5="accent5" accent6="accent6" hlink="hlink" folHlink="folHlink"/>
    </a:extraClrScheme>
    <a:extraClrScheme>
      <a:clrScheme name="024betty_wave 4">
        <a:dk1>
          <a:srgbClr val="000000"/>
        </a:dk1>
        <a:lt1>
          <a:srgbClr val="FFFFFF"/>
        </a:lt1>
        <a:dk2>
          <a:srgbClr val="003060"/>
        </a:dk2>
        <a:lt2>
          <a:srgbClr val="969696"/>
        </a:lt2>
        <a:accent1>
          <a:srgbClr val="CCCC00"/>
        </a:accent1>
        <a:accent2>
          <a:srgbClr val="336387"/>
        </a:accent2>
        <a:accent3>
          <a:srgbClr val="FFFFFF"/>
        </a:accent3>
        <a:accent4>
          <a:srgbClr val="000000"/>
        </a:accent4>
        <a:accent5>
          <a:srgbClr val="E2E2AA"/>
        </a:accent5>
        <a:accent6>
          <a:srgbClr val="2D597A"/>
        </a:accent6>
        <a:hlink>
          <a:srgbClr val="66CAE2"/>
        </a:hlink>
        <a:folHlink>
          <a:srgbClr val="CCFF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1113</TotalTime>
  <Words>4547</Words>
  <Application>Microsoft Office PowerPoint</Application>
  <PresentationFormat>全屏显示(4:3)</PresentationFormat>
  <Paragraphs>409</Paragraphs>
  <Slides>76</Slides>
  <Notes>34</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76</vt:i4>
      </vt:variant>
    </vt:vector>
  </HeadingPairs>
  <TitlesOfParts>
    <vt:vector size="91" baseType="lpstr">
      <vt:lpstr>Gulim</vt:lpstr>
      <vt:lpstr>等线</vt:lpstr>
      <vt:lpstr>仿宋</vt:lpstr>
      <vt:lpstr>华文楷体</vt:lpstr>
      <vt:lpstr>华文行楷</vt:lpstr>
      <vt:lpstr>楷体</vt:lpstr>
      <vt:lpstr>宋体</vt:lpstr>
      <vt:lpstr>Arial</vt:lpstr>
      <vt:lpstr>Tahoma</vt:lpstr>
      <vt:lpstr>Times New Roman</vt:lpstr>
      <vt:lpstr>Verdana</vt:lpstr>
      <vt:lpstr>Wingdings</vt:lpstr>
      <vt:lpstr>Wingdings 3</vt:lpstr>
      <vt:lpstr>024betty_wave</vt:lpstr>
      <vt:lpstr>公式</vt:lpstr>
      <vt:lpstr>PowerPoint 演示文稿</vt:lpstr>
      <vt:lpstr>PowerPoint 演示文稿</vt:lpstr>
      <vt:lpstr>PowerPoint 演示文稿</vt:lpstr>
      <vt:lpstr>教学形式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它从根本上改变了传统控制系统的设计思想和设计方法。 过去必须用模拟电路、数字电路及继电器控制电路实现的大部分功能，现在已能用单片机并通过软件方法实现，从而简化了硬件电路。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cyner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yoojin</dc:creator>
  <cp:lastModifiedBy>HEBUT</cp:lastModifiedBy>
  <cp:revision>105</cp:revision>
  <dcterms:created xsi:type="dcterms:W3CDTF">2002-10-27T02:22:00Z</dcterms:created>
  <dcterms:modified xsi:type="dcterms:W3CDTF">2025-02-25T00:49:15Z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2052-11.1.0.12313</vt:lpwstr>
  </property>
  <property fmtid="{D5CDD505-2E9C-101B-9397-08002B2CF9AE}" pid="3" name="ICV">
    <vt:lpwstr>31E0EBDBCD6C41638E85F2CE35554290</vt:lpwstr>
  </property>
</Properties>
</file>